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autoCompressPictures="0">
  <p:sldMasterIdLst>
    <p:sldMasterId id="2147484091" r:id="rId4"/>
  </p:sldMasterIdLst>
  <p:notesMasterIdLst>
    <p:notesMasterId r:id="rId59"/>
  </p:notesMasterIdLst>
  <p:handoutMasterIdLst>
    <p:handoutMasterId r:id="rId60"/>
  </p:handoutMasterIdLst>
  <p:sldIdLst>
    <p:sldId id="3366" r:id="rId5"/>
    <p:sldId id="3371" r:id="rId6"/>
    <p:sldId id="3372" r:id="rId7"/>
    <p:sldId id="3374" r:id="rId8"/>
    <p:sldId id="3370" r:id="rId9"/>
    <p:sldId id="3378" r:id="rId10"/>
    <p:sldId id="3379" r:id="rId11"/>
    <p:sldId id="280" r:id="rId12"/>
    <p:sldId id="3384" r:id="rId13"/>
    <p:sldId id="3375" r:id="rId14"/>
    <p:sldId id="3376" r:id="rId15"/>
    <p:sldId id="276" r:id="rId16"/>
    <p:sldId id="291" r:id="rId17"/>
    <p:sldId id="282" r:id="rId18"/>
    <p:sldId id="283" r:id="rId19"/>
    <p:sldId id="272" r:id="rId20"/>
    <p:sldId id="3368" r:id="rId21"/>
    <p:sldId id="3380" r:id="rId22"/>
    <p:sldId id="3385" r:id="rId23"/>
    <p:sldId id="3377" r:id="rId24"/>
    <p:sldId id="3381" r:id="rId25"/>
    <p:sldId id="298" r:id="rId26"/>
    <p:sldId id="1400" r:id="rId27"/>
    <p:sldId id="1399" r:id="rId28"/>
    <p:sldId id="297" r:id="rId29"/>
    <p:sldId id="1670" r:id="rId30"/>
    <p:sldId id="3382" r:id="rId31"/>
    <p:sldId id="3383" r:id="rId32"/>
    <p:sldId id="1405" r:id="rId33"/>
    <p:sldId id="1411" r:id="rId34"/>
    <p:sldId id="1560" r:id="rId35"/>
    <p:sldId id="1412" r:id="rId36"/>
    <p:sldId id="1545" r:id="rId37"/>
    <p:sldId id="278" r:id="rId38"/>
    <p:sldId id="1413" r:id="rId39"/>
    <p:sldId id="1393" r:id="rId40"/>
    <p:sldId id="1415" r:id="rId41"/>
    <p:sldId id="287" r:id="rId42"/>
    <p:sldId id="1546" r:id="rId43"/>
    <p:sldId id="1418" r:id="rId44"/>
    <p:sldId id="1408" r:id="rId45"/>
    <p:sldId id="1410" r:id="rId46"/>
    <p:sldId id="1271" r:id="rId47"/>
    <p:sldId id="1421" r:id="rId48"/>
    <p:sldId id="281" r:id="rId49"/>
    <p:sldId id="1425" r:id="rId50"/>
    <p:sldId id="263" r:id="rId51"/>
    <p:sldId id="264" r:id="rId52"/>
    <p:sldId id="269" r:id="rId53"/>
    <p:sldId id="273" r:id="rId54"/>
    <p:sldId id="1432" r:id="rId55"/>
    <p:sldId id="1690" r:id="rId56"/>
    <p:sldId id="1688" r:id="rId57"/>
    <p:sldId id="3386" r:id="rId58"/>
  </p:sldIdLst>
  <p:sldSz cx="9906000" cy="6858000" type="A4"/>
  <p:notesSz cx="6797675" cy="9926638"/>
  <p:custDataLst>
    <p:tags r:id="rId61"/>
  </p:custDataLst>
  <p:defaultTextStyle>
    <a:defPPr>
      <a:defRPr lang="en-US"/>
    </a:defPPr>
    <a:lvl1pPr algn="l" defTabSz="457200" rtl="0" eaLnBrk="0" fontAlgn="base" hangingPunct="0">
      <a:spcBef>
        <a:spcPct val="0"/>
      </a:spcBef>
      <a:spcAft>
        <a:spcPct val="0"/>
      </a:spcAft>
      <a:defRPr kern="1200">
        <a:solidFill>
          <a:schemeClr val="tx1"/>
        </a:solidFill>
        <a:latin typeface="Georgia" pitchFamily="18" charset="0"/>
        <a:ea typeface="MS PGothic" pitchFamily="34" charset="-128"/>
        <a:cs typeface="+mn-cs"/>
      </a:defRPr>
    </a:lvl1pPr>
    <a:lvl2pPr marL="457200" algn="l" defTabSz="457200" rtl="0" eaLnBrk="0" fontAlgn="base" hangingPunct="0">
      <a:spcBef>
        <a:spcPct val="0"/>
      </a:spcBef>
      <a:spcAft>
        <a:spcPct val="0"/>
      </a:spcAft>
      <a:defRPr kern="1200">
        <a:solidFill>
          <a:schemeClr val="tx1"/>
        </a:solidFill>
        <a:latin typeface="Georgia" pitchFamily="18" charset="0"/>
        <a:ea typeface="MS PGothic" pitchFamily="34" charset="-128"/>
        <a:cs typeface="+mn-cs"/>
      </a:defRPr>
    </a:lvl2pPr>
    <a:lvl3pPr marL="914400" algn="l" defTabSz="457200" rtl="0" eaLnBrk="0" fontAlgn="base" hangingPunct="0">
      <a:spcBef>
        <a:spcPct val="0"/>
      </a:spcBef>
      <a:spcAft>
        <a:spcPct val="0"/>
      </a:spcAft>
      <a:defRPr kern="1200">
        <a:solidFill>
          <a:schemeClr val="tx1"/>
        </a:solidFill>
        <a:latin typeface="Georgia" pitchFamily="18" charset="0"/>
        <a:ea typeface="MS PGothic" pitchFamily="34" charset="-128"/>
        <a:cs typeface="+mn-cs"/>
      </a:defRPr>
    </a:lvl3pPr>
    <a:lvl4pPr marL="1371600" algn="l" defTabSz="457200" rtl="0" eaLnBrk="0" fontAlgn="base" hangingPunct="0">
      <a:spcBef>
        <a:spcPct val="0"/>
      </a:spcBef>
      <a:spcAft>
        <a:spcPct val="0"/>
      </a:spcAft>
      <a:defRPr kern="1200">
        <a:solidFill>
          <a:schemeClr val="tx1"/>
        </a:solidFill>
        <a:latin typeface="Georgia" pitchFamily="18" charset="0"/>
        <a:ea typeface="MS PGothic" pitchFamily="34" charset="-128"/>
        <a:cs typeface="+mn-cs"/>
      </a:defRPr>
    </a:lvl4pPr>
    <a:lvl5pPr marL="1828800" algn="l" defTabSz="457200" rtl="0" eaLnBrk="0" fontAlgn="base" hangingPunct="0">
      <a:spcBef>
        <a:spcPct val="0"/>
      </a:spcBef>
      <a:spcAft>
        <a:spcPct val="0"/>
      </a:spcAft>
      <a:defRPr kern="1200">
        <a:solidFill>
          <a:schemeClr val="tx1"/>
        </a:solidFill>
        <a:latin typeface="Georgia" pitchFamily="18" charset="0"/>
        <a:ea typeface="MS PGothic" pitchFamily="34" charset="-128"/>
        <a:cs typeface="+mn-cs"/>
      </a:defRPr>
    </a:lvl5pPr>
    <a:lvl6pPr marL="2286000" algn="l" defTabSz="914400" rtl="0" eaLnBrk="1" latinLnBrk="0" hangingPunct="1">
      <a:defRPr kern="1200">
        <a:solidFill>
          <a:schemeClr val="tx1"/>
        </a:solidFill>
        <a:latin typeface="Georgia" pitchFamily="18" charset="0"/>
        <a:ea typeface="MS PGothic" pitchFamily="34" charset="-128"/>
        <a:cs typeface="+mn-cs"/>
      </a:defRPr>
    </a:lvl6pPr>
    <a:lvl7pPr marL="2743200" algn="l" defTabSz="914400" rtl="0" eaLnBrk="1" latinLnBrk="0" hangingPunct="1">
      <a:defRPr kern="1200">
        <a:solidFill>
          <a:schemeClr val="tx1"/>
        </a:solidFill>
        <a:latin typeface="Georgia" pitchFamily="18" charset="0"/>
        <a:ea typeface="MS PGothic" pitchFamily="34" charset="-128"/>
        <a:cs typeface="+mn-cs"/>
      </a:defRPr>
    </a:lvl7pPr>
    <a:lvl8pPr marL="3200400" algn="l" defTabSz="914400" rtl="0" eaLnBrk="1" latinLnBrk="0" hangingPunct="1">
      <a:defRPr kern="1200">
        <a:solidFill>
          <a:schemeClr val="tx1"/>
        </a:solidFill>
        <a:latin typeface="Georgia" pitchFamily="18" charset="0"/>
        <a:ea typeface="MS PGothic" pitchFamily="34" charset="-128"/>
        <a:cs typeface="+mn-cs"/>
      </a:defRPr>
    </a:lvl8pPr>
    <a:lvl9pPr marL="3657600" algn="l" defTabSz="914400" rtl="0" eaLnBrk="1" latinLnBrk="0" hangingPunct="1">
      <a:defRPr kern="1200">
        <a:solidFill>
          <a:schemeClr val="tx1"/>
        </a:solidFill>
        <a:latin typeface="Georgia" pitchFamily="18" charset="0"/>
        <a:ea typeface="MS PGothic" pitchFamily="34" charset="-128"/>
        <a:cs typeface="+mn-cs"/>
      </a:defRPr>
    </a:lvl9pPr>
  </p:defaultTextStyle>
  <p:extLst>
    <p:ext uri="{EFAFB233-063F-42B5-8137-9DF3F51BA10A}">
      <p15:sldGuideLst xmlns:p15="http://schemas.microsoft.com/office/powerpoint/2012/main">
        <p15:guide id="1" orient="horz" pos="3838" userDrawn="1">
          <p15:clr>
            <a:srgbClr val="A4A3A4"/>
          </p15:clr>
        </p15:guide>
        <p15:guide id="3" orient="horz" pos="2409" userDrawn="1">
          <p15:clr>
            <a:srgbClr val="A4A3A4"/>
          </p15:clr>
        </p15:guide>
        <p15:guide id="7" pos="3120" userDrawn="1">
          <p15:clr>
            <a:srgbClr val="A4A3A4"/>
          </p15:clr>
        </p15:guide>
        <p15:guide id="8" pos="172" userDrawn="1">
          <p15:clr>
            <a:srgbClr val="A4A3A4"/>
          </p15:clr>
        </p15:guide>
        <p15:guide id="9" pos="606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8" name="Author" initials="A" lastIdx="43" clrIdx="8"/>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002060"/>
    <a:srgbClr val="000000"/>
    <a:srgbClr val="00297A"/>
    <a:srgbClr val="FFFFFF"/>
    <a:srgbClr val="3D3D3D"/>
    <a:srgbClr val="D7D7D7"/>
    <a:srgbClr val="A6A6A6"/>
    <a:srgbClr val="BFBFBF"/>
    <a:srgbClr val="2D2D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DF279A-B2DB-4AB3-98D7-C99A22BE5DCC}" v="134" dt="2022-03-22T15:07:24.4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46"/>
    <p:restoredTop sz="94706"/>
  </p:normalViewPr>
  <p:slideViewPr>
    <p:cSldViewPr snapToGrid="0">
      <p:cViewPr varScale="1">
        <p:scale>
          <a:sx n="60" d="100"/>
          <a:sy n="60" d="100"/>
        </p:scale>
        <p:origin x="1540" y="48"/>
      </p:cViewPr>
      <p:guideLst>
        <p:guide orient="horz" pos="3838"/>
        <p:guide orient="horz" pos="2409"/>
        <p:guide pos="3120"/>
        <p:guide pos="172"/>
        <p:guide pos="6068"/>
      </p:guideLst>
    </p:cSldViewPr>
  </p:slideViewPr>
  <p:notesTextViewPr>
    <p:cViewPr>
      <p:scale>
        <a:sx n="1" d="1"/>
        <a:sy n="1" d="1"/>
      </p:scale>
      <p:origin x="0" y="0"/>
    </p:cViewPr>
  </p:notesTextViewPr>
  <p:sorterViewPr>
    <p:cViewPr>
      <p:scale>
        <a:sx n="100" d="100"/>
        <a:sy n="100" d="100"/>
      </p:scale>
      <p:origin x="0" y="-1456"/>
    </p:cViewPr>
  </p:sorterViewPr>
  <p:notesViewPr>
    <p:cSldViewPr snapToGrid="0">
      <p:cViewPr>
        <p:scale>
          <a:sx n="1" d="2"/>
          <a:sy n="1" d="2"/>
        </p:scale>
        <p:origin x="0" y="0"/>
      </p:cViewPr>
      <p:guideLst>
        <p:guide orient="horz" pos="2880"/>
        <p:guide pos="2160"/>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5BE238B8-72BD-4049-A32E-7E3C349C5788}" type="datetime1">
              <a:rPr lang="en-GB" altLang="en-US"/>
              <a:pPr>
                <a:defRPr/>
              </a:pPr>
              <a:t>22/03/2022</a:t>
            </a:fld>
            <a:endParaRPr lang="en-US" alt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FA70B33A-3D24-4131-9157-04A6078899BD}" type="slidenum">
              <a:rPr lang="en-US" altLang="en-US"/>
              <a:pPr/>
              <a:t>‹#›</a:t>
            </a:fld>
            <a:endParaRPr lang="en-US" altLang="en-US"/>
          </a:p>
        </p:txBody>
      </p:sp>
    </p:spTree>
    <p:extLst>
      <p:ext uri="{BB962C8B-B14F-4D97-AF65-F5344CB8AC3E}">
        <p14:creationId xmlns:p14="http://schemas.microsoft.com/office/powerpoint/2010/main" val="7885378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A8251398-3DF5-4C8A-A45B-BE13B55D52B2}" type="datetime1">
              <a:rPr lang="en-GB" altLang="en-US"/>
              <a:pPr>
                <a:defRPr/>
              </a:pPr>
              <a:t>22/03/2022</a:t>
            </a:fld>
            <a:endParaRPr lang="en-US" altLang="en-US"/>
          </a:p>
        </p:txBody>
      </p:sp>
      <p:sp>
        <p:nvSpPr>
          <p:cNvPr id="4" name="Slide Image Placeholder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7FA39589-97C2-4827-B271-CEC207134A6F}" type="slidenum">
              <a:rPr lang="en-US" altLang="en-US"/>
              <a:pPr/>
              <a:t>‹#›</a:t>
            </a:fld>
            <a:endParaRPr lang="en-US" altLang="en-US"/>
          </a:p>
        </p:txBody>
      </p:sp>
    </p:spTree>
    <p:extLst>
      <p:ext uri="{BB962C8B-B14F-4D97-AF65-F5344CB8AC3E}">
        <p14:creationId xmlns:p14="http://schemas.microsoft.com/office/powerpoint/2010/main" val="2135561731"/>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FA39589-97C2-4827-B271-CEC207134A6F}" type="slidenum">
              <a:rPr lang="en-US" altLang="en-US" smtClean="0"/>
              <a:pPr/>
              <a:t>0</a:t>
            </a:fld>
            <a:endParaRPr lang="en-US" altLang="en-US"/>
          </a:p>
        </p:txBody>
      </p:sp>
    </p:spTree>
    <p:extLst>
      <p:ext uri="{BB962C8B-B14F-4D97-AF65-F5344CB8AC3E}">
        <p14:creationId xmlns:p14="http://schemas.microsoft.com/office/powerpoint/2010/main" val="2910599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A39589-97C2-4827-B271-CEC207134A6F}" type="slidenum">
              <a:rPr lang="en-US" altLang="en-US" smtClean="0"/>
              <a:pPr/>
              <a:t>4</a:t>
            </a:fld>
            <a:endParaRPr lang="en-US" altLang="en-US"/>
          </a:p>
        </p:txBody>
      </p:sp>
    </p:spTree>
    <p:extLst>
      <p:ext uri="{BB962C8B-B14F-4D97-AF65-F5344CB8AC3E}">
        <p14:creationId xmlns:p14="http://schemas.microsoft.com/office/powerpoint/2010/main" val="39473330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image" Target="../media/image3.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2.png"/><Relationship Id="rId5" Type="http://schemas.openxmlformats.org/officeDocument/2006/relationships/image" Target="../media/image3.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2.png"/><Relationship Id="rId5" Type="http://schemas.openxmlformats.org/officeDocument/2006/relationships/image" Target="../media/image3.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png"/><Relationship Id="rId5" Type="http://schemas.openxmlformats.org/officeDocument/2006/relationships/image" Target="../media/image3.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3.emf"/><Relationship Id="rId4"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3.emf"/><Relationship Id="rId4"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ngl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47655508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AC4CD38-4A9E-4BCD-AB94-4586E71AD325}"/>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ctrTitle" hasCustomPrompt="1"/>
          </p:nvPr>
        </p:nvSpPr>
        <p:spPr>
          <a:xfrm>
            <a:off x="325413" y="288000"/>
            <a:ext cx="8437905" cy="369332"/>
          </a:xfrm>
        </p:spPr>
        <p:txBody>
          <a:bodyPr wrap="square">
            <a:spAutoFit/>
          </a:bodyPr>
          <a:lstStyle>
            <a:lvl1pPr>
              <a:defRPr sz="2400" baseline="0"/>
            </a:lvl1pPr>
          </a:lstStyle>
          <a:p>
            <a:r>
              <a:rPr lang="en-GB"/>
              <a:t>Add Title</a:t>
            </a:r>
            <a:endParaRPr lang="en-US"/>
          </a:p>
        </p:txBody>
      </p:sp>
      <p:pic>
        <p:nvPicPr>
          <p:cNvPr id="5" name="Picture 4"/>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844497" y="163103"/>
            <a:ext cx="736092" cy="731538"/>
          </a:xfrm>
          <a:prstGeom prst="rect">
            <a:avLst/>
          </a:prstGeom>
        </p:spPr>
      </p:pic>
      <p:sp>
        <p:nvSpPr>
          <p:cNvPr id="9" name="Text Placeholder 2"/>
          <p:cNvSpPr>
            <a:spLocks noGrp="1"/>
          </p:cNvSpPr>
          <p:nvPr>
            <p:ph idx="1"/>
          </p:nvPr>
        </p:nvSpPr>
        <p:spPr>
          <a:xfrm>
            <a:off x="325413" y="1367318"/>
            <a:ext cx="9255176" cy="4892047"/>
          </a:xfrm>
          <a:prstGeom prst="rect">
            <a:avLst/>
          </a:prstGeom>
        </p:spPr>
        <p:txBody>
          <a:bodyPr vert="horz" lIns="0" tIns="0" rIns="0" bIns="0" rtlCol="0">
            <a:noAutofit/>
          </a:bodyPr>
          <a:lstStyle>
            <a:lvl1pPr>
              <a:spcAft>
                <a:spcPts val="300"/>
              </a:spcAft>
              <a:defRPr/>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53DA8616-BD69-48DD-B37D-37537A1C925B}"/>
              </a:ext>
            </a:extLst>
          </p:cNvPr>
          <p:cNvCxnSpPr/>
          <p:nvPr userDrawn="1"/>
        </p:nvCxnSpPr>
        <p:spPr>
          <a:xfrm flipH="1">
            <a:off x="0" y="1096963"/>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49F75BB-74A2-424B-9FBD-441BD084ED9A}"/>
              </a:ext>
            </a:extLst>
          </p:cNvPr>
          <p:cNvCxnSpPr/>
          <p:nvPr userDrawn="1"/>
        </p:nvCxnSpPr>
        <p:spPr>
          <a:xfrm flipH="1">
            <a:off x="0" y="6356350"/>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006D9232-7BF7-4986-B878-BA90F20E4E70}"/>
              </a:ext>
            </a:extLst>
          </p:cNvPr>
          <p:cNvSpPr txBox="1"/>
          <p:nvPr userDrawn="1"/>
        </p:nvSpPr>
        <p:spPr>
          <a:xfrm>
            <a:off x="325413" y="6453336"/>
            <a:ext cx="9255176" cy="116635"/>
          </a:xfrm>
          <a:prstGeom prst="rect">
            <a:avLst/>
          </a:prstGeom>
          <a:noFill/>
        </p:spPr>
        <p:txBody>
          <a:bodyPr wrap="square" lIns="0" tIns="0" bIns="0" rtlCol="0">
            <a:noAutofit/>
          </a:bodyPr>
          <a:lstStyle/>
          <a:p>
            <a:endParaRPr lang="en-GB" sz="1150" b="1"/>
          </a:p>
        </p:txBody>
      </p:sp>
      <p:sp>
        <p:nvSpPr>
          <p:cNvPr id="12" name="Text Placeholder 11">
            <a:extLst>
              <a:ext uri="{FF2B5EF4-FFF2-40B4-BE49-F238E27FC236}">
                <a16:creationId xmlns:a16="http://schemas.microsoft.com/office/drawing/2014/main" id="{183E7740-35B4-4703-B82A-AABD408F1E29}"/>
              </a:ext>
            </a:extLst>
          </p:cNvPr>
          <p:cNvSpPr>
            <a:spLocks noGrp="1"/>
          </p:cNvSpPr>
          <p:nvPr>
            <p:ph type="body" sz="quarter" idx="10" hasCustomPrompt="1"/>
          </p:nvPr>
        </p:nvSpPr>
        <p:spPr>
          <a:xfrm>
            <a:off x="325439" y="6381328"/>
            <a:ext cx="9164066" cy="385763"/>
          </a:xfrm>
        </p:spPr>
        <p:txBody>
          <a:bodyPr/>
          <a:lstStyle>
            <a:lvl1pPr>
              <a:spcAft>
                <a:spcPts val="0"/>
              </a:spcAft>
              <a:defRPr sz="900"/>
            </a:lvl1pPr>
          </a:lstStyle>
          <a:p>
            <a:pPr lvl="0"/>
            <a:r>
              <a:rPr lang="en-US"/>
              <a:t>Sources:</a:t>
            </a:r>
            <a:endParaRPr lang="en-GB"/>
          </a:p>
        </p:txBody>
      </p:sp>
      <p:sp>
        <p:nvSpPr>
          <p:cNvPr id="16" name="Slide Number Placeholder 10">
            <a:extLst>
              <a:ext uri="{FF2B5EF4-FFF2-40B4-BE49-F238E27FC236}">
                <a16:creationId xmlns:a16="http://schemas.microsoft.com/office/drawing/2014/main" id="{C78B2E34-1709-4ACE-A209-C6D37AB677B6}"/>
              </a:ext>
            </a:extLst>
          </p:cNvPr>
          <p:cNvSpPr>
            <a:spLocks noGrp="1"/>
          </p:cNvSpPr>
          <p:nvPr>
            <p:ph type="sldNum" sz="quarter" idx="4"/>
          </p:nvPr>
        </p:nvSpPr>
        <p:spPr>
          <a:xfrm>
            <a:off x="9489504" y="6453336"/>
            <a:ext cx="416496" cy="391213"/>
          </a:xfrm>
          <a:prstGeom prst="rect">
            <a:avLst/>
          </a:prstGeom>
        </p:spPr>
        <p:txBody>
          <a:bodyPr vert="horz" lIns="91440" tIns="45720" rIns="91440" bIns="45720" rtlCol="0" anchor="ctr"/>
          <a:lstStyle>
            <a:lvl1pPr algn="r">
              <a:defRPr sz="1000" b="0">
                <a:solidFill>
                  <a:schemeClr val="tx1"/>
                </a:solidFill>
                <a:latin typeface="+mn-lt"/>
              </a:defRPr>
            </a:lvl1pPr>
          </a:lstStyle>
          <a:p>
            <a:fld id="{79A90BDF-CA81-4EC9-9751-DFAEDE31597B}" type="slidenum">
              <a:rPr lang="en-GB" smtClean="0"/>
              <a:pPr/>
              <a:t>‹#›</a:t>
            </a:fld>
            <a:endParaRPr lang="en-GB"/>
          </a:p>
        </p:txBody>
      </p:sp>
      <p:sp>
        <p:nvSpPr>
          <p:cNvPr id="13" name="Subtitle 2">
            <a:extLst>
              <a:ext uri="{FF2B5EF4-FFF2-40B4-BE49-F238E27FC236}">
                <a16:creationId xmlns:a16="http://schemas.microsoft.com/office/drawing/2014/main" id="{74047AC6-FEC6-4399-924F-631713F4892C}"/>
              </a:ext>
            </a:extLst>
          </p:cNvPr>
          <p:cNvSpPr txBox="1">
            <a:spLocks/>
          </p:cNvSpPr>
          <p:nvPr userDrawn="1"/>
        </p:nvSpPr>
        <p:spPr>
          <a:xfrm>
            <a:off x="7953956" y="0"/>
            <a:ext cx="1902883" cy="156133"/>
          </a:xfrm>
          <a:prstGeom prst="rect">
            <a:avLst/>
          </a:prstGeom>
        </p:spPr>
        <p:txBody>
          <a:bodyPr wrap="square" lIns="0" tIns="0" rIns="0" bIns="0">
            <a:spAutoFit/>
          </a:bodyPr>
          <a:lstStyle>
            <a:lvl1pPr marL="36000" indent="0" algn="l" defTabSz="457200" rtl="0" eaLnBrk="1" latinLnBrk="0" hangingPunct="1">
              <a:lnSpc>
                <a:spcPct val="110000"/>
              </a:lnSpc>
              <a:spcBef>
                <a:spcPts val="0"/>
              </a:spcBef>
              <a:spcAft>
                <a:spcPts val="300"/>
              </a:spcAft>
              <a:buFont typeface="Arial" panose="020B0604020202020204" pitchFamily="34" charset="0"/>
              <a:buNone/>
              <a:tabLst/>
              <a:defRPr sz="1100" kern="1200">
                <a:solidFill>
                  <a:schemeClr val="bg1">
                    <a:lumMod val="50000"/>
                  </a:schemeClr>
                </a:solidFill>
                <a:latin typeface="+mn-lt"/>
                <a:ea typeface="+mn-ea"/>
                <a:cs typeface="+mn-cs"/>
              </a:defRPr>
            </a:lvl1pPr>
            <a:lvl2pPr marL="265113" indent="-215900" algn="l" defTabSz="457200" rtl="0" eaLnBrk="1" latinLnBrk="0" hangingPunct="1">
              <a:lnSpc>
                <a:spcPct val="110000"/>
              </a:lnSpc>
              <a:spcBef>
                <a:spcPts val="0"/>
              </a:spcBef>
              <a:spcAft>
                <a:spcPts val="300"/>
              </a:spcAft>
              <a:buFont typeface="Arial" panose="020B0604020202020204" pitchFamily="34" charset="0"/>
              <a:buChar char="•"/>
              <a:tabLst/>
              <a:defRPr sz="1200" kern="1200">
                <a:solidFill>
                  <a:schemeClr val="tx1"/>
                </a:solidFill>
                <a:latin typeface="+mn-lt"/>
                <a:ea typeface="+mn-ea"/>
                <a:cs typeface="+mn-cs"/>
              </a:defRPr>
            </a:lvl2pPr>
            <a:lvl3pPr marL="538163" indent="-215900" algn="l" defTabSz="457200" rtl="0" eaLnBrk="1" latinLnBrk="0" hangingPunct="1">
              <a:lnSpc>
                <a:spcPct val="110000"/>
              </a:lnSpc>
              <a:spcBef>
                <a:spcPts val="0"/>
              </a:spcBef>
              <a:spcAft>
                <a:spcPts val="300"/>
              </a:spcAft>
              <a:buFont typeface="Courier New" panose="02070309020205020404" pitchFamily="49" charset="0"/>
              <a:buChar char="o"/>
              <a:tabLst/>
              <a:defRPr sz="1100" kern="1200">
                <a:solidFill>
                  <a:schemeClr val="bg2"/>
                </a:solidFill>
                <a:latin typeface="+mn-lt"/>
                <a:ea typeface="+mn-ea"/>
                <a:cs typeface="+mn-cs"/>
              </a:defRPr>
            </a:lvl3pPr>
            <a:lvl4pPr marL="803275" indent="-215900" algn="l" defTabSz="457200" rtl="0" eaLnBrk="1" latinLnBrk="0" hangingPunct="1">
              <a:lnSpc>
                <a:spcPct val="110000"/>
              </a:lnSpc>
              <a:spcBef>
                <a:spcPts val="0"/>
              </a:spcBef>
              <a:spcAft>
                <a:spcPts val="300"/>
              </a:spcAft>
              <a:buFont typeface="Arial" panose="020B0604020202020204" pitchFamily="34" charset="0"/>
              <a:buChar char="–"/>
              <a:tabLst/>
              <a:defRPr sz="1100" kern="1200">
                <a:solidFill>
                  <a:schemeClr val="bg2"/>
                </a:solidFill>
                <a:latin typeface="+mn-lt"/>
                <a:ea typeface="+mn-ea"/>
                <a:cs typeface="+mn-cs"/>
              </a:defRPr>
            </a:lvl4pPr>
            <a:lvl5pPr marL="36000" indent="0" algn="l" defTabSz="457200" rtl="0" eaLnBrk="1" latinLnBrk="0" hangingPunct="1">
              <a:lnSpc>
                <a:spcPct val="110000"/>
              </a:lnSpc>
              <a:spcBef>
                <a:spcPts val="0"/>
              </a:spcBef>
              <a:spcAft>
                <a:spcPts val="300"/>
              </a:spcAft>
              <a:buFont typeface="Arial" panose="020B0604020202020204" pitchFamily="34" charset="0"/>
              <a:buNone/>
              <a:tabLst/>
              <a:defRPr sz="1400" kern="1200">
                <a:solidFill>
                  <a:schemeClr val="tx1"/>
                </a:solidFill>
                <a:latin typeface="+mn-lt"/>
                <a:ea typeface="+mn-ea"/>
                <a:cs typeface="+mn-cs"/>
              </a:defRPr>
            </a:lvl5pPr>
            <a:lvl6pPr marL="265113" indent="-215900" algn="l" defTabSz="265113" rtl="0" eaLnBrk="1" latinLnBrk="0" hangingPunct="1">
              <a:lnSpc>
                <a:spcPct val="110000"/>
              </a:lnSpc>
              <a:spcBef>
                <a:spcPts val="0"/>
              </a:spcBef>
              <a:spcAft>
                <a:spcPts val="300"/>
              </a:spcAft>
              <a:buFont typeface="Arial" panose="020B0604020202020204" pitchFamily="34" charset="0"/>
              <a:buChar char="•"/>
              <a:defRPr sz="1200" kern="1200">
                <a:solidFill>
                  <a:schemeClr val="tx1"/>
                </a:solidFill>
                <a:latin typeface="+mn-lt"/>
                <a:ea typeface="+mn-ea"/>
                <a:cs typeface="+mn-cs"/>
              </a:defRPr>
            </a:lvl6pPr>
            <a:lvl7pPr marL="538163" indent="-215900" algn="l" defTabSz="457200" rtl="0" eaLnBrk="1" latinLnBrk="0" hangingPunct="1">
              <a:lnSpc>
                <a:spcPct val="110000"/>
              </a:lnSpc>
              <a:spcBef>
                <a:spcPts val="0"/>
              </a:spcBef>
              <a:spcAft>
                <a:spcPts val="300"/>
              </a:spcAft>
              <a:buFont typeface="Courier New" panose="02070309020205020404" pitchFamily="49" charset="0"/>
              <a:buChar char="o"/>
              <a:defRPr sz="1100" kern="1200">
                <a:solidFill>
                  <a:schemeClr val="bg2"/>
                </a:solidFill>
                <a:latin typeface="+mn-lt"/>
                <a:ea typeface="+mn-ea"/>
                <a:cs typeface="+mn-cs"/>
              </a:defRPr>
            </a:lvl7pPr>
            <a:lvl8pPr marL="803275" indent="-215900" algn="l" defTabSz="457200" rtl="0" eaLnBrk="1" latinLnBrk="0" hangingPunct="1">
              <a:lnSpc>
                <a:spcPct val="110000"/>
              </a:lnSpc>
              <a:spcBef>
                <a:spcPts val="0"/>
              </a:spcBef>
              <a:spcAft>
                <a:spcPts val="300"/>
              </a:spcAft>
              <a:buFont typeface="Arial" panose="020B0604020202020204" pitchFamily="34" charset="0"/>
              <a:buChar char="–"/>
              <a:defRPr sz="1100" kern="1200">
                <a:solidFill>
                  <a:schemeClr val="bg2"/>
                </a:solidFill>
                <a:latin typeface="+mn-lt"/>
                <a:ea typeface="+mn-ea"/>
                <a:cs typeface="+mn-cs"/>
              </a:defRPr>
            </a:lvl8pPr>
            <a:lvl9pPr marL="36000" indent="0" algn="l" defTabSz="457200" rtl="0" eaLnBrk="1" latinLnBrk="0" hangingPunct="1">
              <a:lnSpc>
                <a:spcPct val="110000"/>
              </a:lnSpc>
              <a:spcBef>
                <a:spcPts val="0"/>
              </a:spcBef>
              <a:spcAft>
                <a:spcPts val="300"/>
              </a:spcAft>
              <a:buFont typeface="Arial"/>
              <a:buNone/>
              <a:defRPr sz="1400" kern="1200">
                <a:solidFill>
                  <a:schemeClr val="tx1"/>
                </a:solidFill>
                <a:latin typeface="+mn-lt"/>
                <a:ea typeface="+mn-ea"/>
                <a:cs typeface="+mn-cs"/>
              </a:defRPr>
            </a:lvl9pPr>
          </a:lstStyle>
          <a:p>
            <a:pPr fontAlgn="auto"/>
            <a:r>
              <a:rPr lang="en-GB" sz="1000"/>
              <a:t>Data current as of 16 April 2020</a:t>
            </a:r>
          </a:p>
        </p:txBody>
      </p:sp>
    </p:spTree>
    <p:extLst>
      <p:ext uri="{BB962C8B-B14F-4D97-AF65-F5344CB8AC3E}">
        <p14:creationId xmlns:p14="http://schemas.microsoft.com/office/powerpoint/2010/main" val="941327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io">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14201511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AC4CD38-4A9E-4BCD-AB94-4586E71AD325}"/>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ctrTitle" hasCustomPrompt="1"/>
          </p:nvPr>
        </p:nvSpPr>
        <p:spPr>
          <a:xfrm>
            <a:off x="325413" y="288000"/>
            <a:ext cx="8437905" cy="369332"/>
          </a:xfrm>
        </p:spPr>
        <p:txBody>
          <a:bodyPr wrap="square">
            <a:spAutoFit/>
          </a:bodyPr>
          <a:lstStyle>
            <a:lvl1pPr>
              <a:defRPr sz="2400" baseline="0"/>
            </a:lvl1pPr>
          </a:lstStyle>
          <a:p>
            <a:r>
              <a:rPr lang="en-GB"/>
              <a:t>Add Title</a:t>
            </a:r>
            <a:endParaRPr lang="en-US"/>
          </a:p>
        </p:txBody>
      </p:sp>
      <p:pic>
        <p:nvPicPr>
          <p:cNvPr id="5" name="Picture 4"/>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844497" y="188982"/>
            <a:ext cx="736092" cy="731538"/>
          </a:xfrm>
          <a:prstGeom prst="rect">
            <a:avLst/>
          </a:prstGeom>
        </p:spPr>
      </p:pic>
      <p:sp>
        <p:nvSpPr>
          <p:cNvPr id="9" name="Text Placeholder 2"/>
          <p:cNvSpPr>
            <a:spLocks noGrp="1"/>
          </p:cNvSpPr>
          <p:nvPr>
            <p:ph idx="1"/>
          </p:nvPr>
        </p:nvSpPr>
        <p:spPr>
          <a:xfrm>
            <a:off x="325413" y="1367317"/>
            <a:ext cx="2971403" cy="4869995"/>
          </a:xfrm>
          <a:prstGeom prst="rect">
            <a:avLst/>
          </a:prstGeom>
        </p:spPr>
        <p:txBody>
          <a:bodyPr vert="horz" lIns="0" tIns="0" rIns="0" bIns="0" rtlCol="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53DA8616-BD69-48DD-B37D-37537A1C925B}"/>
              </a:ext>
            </a:extLst>
          </p:cNvPr>
          <p:cNvCxnSpPr/>
          <p:nvPr userDrawn="1"/>
        </p:nvCxnSpPr>
        <p:spPr>
          <a:xfrm flipH="1">
            <a:off x="0" y="1096963"/>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49F75BB-74A2-424B-9FBD-441BD084ED9A}"/>
              </a:ext>
            </a:extLst>
          </p:cNvPr>
          <p:cNvCxnSpPr/>
          <p:nvPr userDrawn="1"/>
        </p:nvCxnSpPr>
        <p:spPr>
          <a:xfrm flipH="1">
            <a:off x="0" y="6356350"/>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sp>
        <p:nvSpPr>
          <p:cNvPr id="10" name="Text Placeholder 2">
            <a:extLst>
              <a:ext uri="{FF2B5EF4-FFF2-40B4-BE49-F238E27FC236}">
                <a16:creationId xmlns:a16="http://schemas.microsoft.com/office/drawing/2014/main" id="{1E0416B2-BE85-4295-80F9-32DA5DA19DC6}"/>
              </a:ext>
            </a:extLst>
          </p:cNvPr>
          <p:cNvSpPr>
            <a:spLocks noGrp="1"/>
          </p:cNvSpPr>
          <p:nvPr>
            <p:ph idx="10"/>
          </p:nvPr>
        </p:nvSpPr>
        <p:spPr>
          <a:xfrm>
            <a:off x="3467298" y="1367316"/>
            <a:ext cx="2971403" cy="4869996"/>
          </a:xfrm>
          <a:prstGeom prst="rect">
            <a:avLst/>
          </a:prstGeom>
        </p:spPr>
        <p:txBody>
          <a:bodyPr vert="horz" lIns="0" tIns="0" rIns="0" bIns="0" rtlCol="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00078C71-1007-4BF7-BBB4-503852194ED3}"/>
              </a:ext>
            </a:extLst>
          </p:cNvPr>
          <p:cNvSpPr>
            <a:spLocks noGrp="1"/>
          </p:cNvSpPr>
          <p:nvPr>
            <p:ph idx="11"/>
          </p:nvPr>
        </p:nvSpPr>
        <p:spPr>
          <a:xfrm>
            <a:off x="6609186" y="1367317"/>
            <a:ext cx="2971403" cy="4869995"/>
          </a:xfrm>
          <a:prstGeom prst="rect">
            <a:avLst/>
          </a:prstGeom>
        </p:spPr>
        <p:txBody>
          <a:bodyPr vert="horz" lIns="0" tIns="0" rIns="0" bIns="0" rtlCol="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0">
            <a:extLst>
              <a:ext uri="{FF2B5EF4-FFF2-40B4-BE49-F238E27FC236}">
                <a16:creationId xmlns:a16="http://schemas.microsoft.com/office/drawing/2014/main" id="{E4F3D4E2-D4AB-4D18-A458-7C22FA726617}"/>
              </a:ext>
            </a:extLst>
          </p:cNvPr>
          <p:cNvSpPr>
            <a:spLocks noGrp="1"/>
          </p:cNvSpPr>
          <p:nvPr>
            <p:ph type="sldNum" sz="quarter" idx="4"/>
          </p:nvPr>
        </p:nvSpPr>
        <p:spPr>
          <a:xfrm>
            <a:off x="9489504" y="6453336"/>
            <a:ext cx="416496" cy="391213"/>
          </a:xfrm>
          <a:prstGeom prst="rect">
            <a:avLst/>
          </a:prstGeom>
        </p:spPr>
        <p:txBody>
          <a:bodyPr vert="horz" lIns="91440" tIns="45720" rIns="91440" bIns="45720" rtlCol="0" anchor="ctr"/>
          <a:lstStyle>
            <a:lvl1pPr algn="r">
              <a:defRPr sz="1000" b="0">
                <a:solidFill>
                  <a:schemeClr val="tx1"/>
                </a:solidFill>
                <a:latin typeface="+mn-lt"/>
              </a:defRPr>
            </a:lvl1pPr>
          </a:lstStyle>
          <a:p>
            <a:fld id="{79A90BDF-CA81-4EC9-9751-DFAEDE31597B}" type="slidenum">
              <a:rPr lang="en-GB" smtClean="0"/>
              <a:pPr/>
              <a:t>‹#›</a:t>
            </a:fld>
            <a:endParaRPr lang="en-GB"/>
          </a:p>
        </p:txBody>
      </p:sp>
      <p:sp>
        <p:nvSpPr>
          <p:cNvPr id="13" name="Text Placeholder 11">
            <a:extLst>
              <a:ext uri="{FF2B5EF4-FFF2-40B4-BE49-F238E27FC236}">
                <a16:creationId xmlns:a16="http://schemas.microsoft.com/office/drawing/2014/main" id="{BCE1735B-D55B-4D1C-B361-BF4408B0725A}"/>
              </a:ext>
            </a:extLst>
          </p:cNvPr>
          <p:cNvSpPr>
            <a:spLocks noGrp="1"/>
          </p:cNvSpPr>
          <p:nvPr>
            <p:ph type="body" sz="quarter" idx="12" hasCustomPrompt="1"/>
          </p:nvPr>
        </p:nvSpPr>
        <p:spPr>
          <a:xfrm>
            <a:off x="325439" y="6381328"/>
            <a:ext cx="9164066" cy="385763"/>
          </a:xfrm>
        </p:spPr>
        <p:txBody>
          <a:bodyPr/>
          <a:lstStyle>
            <a:lvl1pPr>
              <a:spcAft>
                <a:spcPts val="0"/>
              </a:spcAft>
              <a:defRPr sz="900"/>
            </a:lvl1pPr>
          </a:lstStyle>
          <a:p>
            <a:pPr lvl="0"/>
            <a:r>
              <a:rPr lang="en-US"/>
              <a:t>Sources:</a:t>
            </a:r>
            <a:endParaRPr lang="en-GB"/>
          </a:p>
        </p:txBody>
      </p:sp>
    </p:spTree>
    <p:extLst>
      <p:ext uri="{BB962C8B-B14F-4D97-AF65-F5344CB8AC3E}">
        <p14:creationId xmlns:p14="http://schemas.microsoft.com/office/powerpoint/2010/main" val="1645749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uo">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DEF80CA-3C7C-42D1-B60A-837AC48D14C7}"/>
              </a:ext>
            </a:extLst>
          </p:cNvPr>
          <p:cNvGraphicFramePr>
            <a:graphicFrameLocks noChangeAspect="1"/>
          </p:cNvGraphicFramePr>
          <p:nvPr userDrawn="1">
            <p:custDataLst>
              <p:tags r:id="rId1"/>
            </p:custDataLst>
            <p:extLst>
              <p:ext uri="{D42A27DB-BD31-4B8C-83A1-F6EECF244321}">
                <p14:modId xmlns:p14="http://schemas.microsoft.com/office/powerpoint/2010/main" val="2567737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4" name="Object 3" hidden="1">
                        <a:extLst>
                          <a:ext uri="{FF2B5EF4-FFF2-40B4-BE49-F238E27FC236}">
                            <a16:creationId xmlns:a16="http://schemas.microsoft.com/office/drawing/2014/main" id="{BDEF80CA-3C7C-42D1-B60A-837AC48D14C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BEBFAA0-24E7-4F06-ACB8-48978A57C203}"/>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ctrTitle" hasCustomPrompt="1"/>
          </p:nvPr>
        </p:nvSpPr>
        <p:spPr>
          <a:xfrm>
            <a:off x="325411" y="288000"/>
            <a:ext cx="8407173" cy="369332"/>
          </a:xfrm>
        </p:spPr>
        <p:txBody>
          <a:bodyPr wrap="square">
            <a:spAutoFit/>
          </a:bodyPr>
          <a:lstStyle>
            <a:lvl1pPr>
              <a:defRPr sz="2400" baseline="0"/>
            </a:lvl1pPr>
          </a:lstStyle>
          <a:p>
            <a:r>
              <a:rPr lang="en-GB"/>
              <a:t>Add Title</a:t>
            </a:r>
            <a:endParaRPr lang="en-US"/>
          </a:p>
        </p:txBody>
      </p:sp>
      <p:sp>
        <p:nvSpPr>
          <p:cNvPr id="8" name="Text Placeholder 2"/>
          <p:cNvSpPr>
            <a:spLocks noGrp="1"/>
          </p:cNvSpPr>
          <p:nvPr>
            <p:ph idx="1"/>
          </p:nvPr>
        </p:nvSpPr>
        <p:spPr>
          <a:xfrm>
            <a:off x="325413" y="1367318"/>
            <a:ext cx="4534587" cy="4869990"/>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sp>
        <p:nvSpPr>
          <p:cNvPr id="13" name="Text Placeholder 2"/>
          <p:cNvSpPr>
            <a:spLocks noGrp="1"/>
          </p:cNvSpPr>
          <p:nvPr>
            <p:ph idx="10"/>
          </p:nvPr>
        </p:nvSpPr>
        <p:spPr>
          <a:xfrm>
            <a:off x="5042179" y="1367318"/>
            <a:ext cx="4534586" cy="4869990"/>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pic>
        <p:nvPicPr>
          <p:cNvPr id="6" name="Picture 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840673" y="196926"/>
            <a:ext cx="736092" cy="731538"/>
          </a:xfrm>
          <a:prstGeom prst="rect">
            <a:avLst/>
          </a:prstGeom>
        </p:spPr>
      </p:pic>
      <p:cxnSp>
        <p:nvCxnSpPr>
          <p:cNvPr id="7" name="Straight Connector 6">
            <a:extLst>
              <a:ext uri="{FF2B5EF4-FFF2-40B4-BE49-F238E27FC236}">
                <a16:creationId xmlns:a16="http://schemas.microsoft.com/office/drawing/2014/main" id="{0B72A5CA-C23E-4F2D-AF06-E74E553C0448}"/>
              </a:ext>
            </a:extLst>
          </p:cNvPr>
          <p:cNvCxnSpPr/>
          <p:nvPr userDrawn="1"/>
        </p:nvCxnSpPr>
        <p:spPr>
          <a:xfrm flipH="1">
            <a:off x="0" y="1096963"/>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05D6F3F-35A0-4148-9F6B-D10BC34FEAB2}"/>
              </a:ext>
            </a:extLst>
          </p:cNvPr>
          <p:cNvCxnSpPr/>
          <p:nvPr userDrawn="1"/>
        </p:nvCxnSpPr>
        <p:spPr>
          <a:xfrm flipH="1">
            <a:off x="0" y="6356350"/>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10">
            <a:extLst>
              <a:ext uri="{FF2B5EF4-FFF2-40B4-BE49-F238E27FC236}">
                <a16:creationId xmlns:a16="http://schemas.microsoft.com/office/drawing/2014/main" id="{9C38CE74-56D3-414B-9F67-0FAFF9497E16}"/>
              </a:ext>
            </a:extLst>
          </p:cNvPr>
          <p:cNvSpPr>
            <a:spLocks noGrp="1"/>
          </p:cNvSpPr>
          <p:nvPr>
            <p:ph type="sldNum" sz="quarter" idx="4"/>
          </p:nvPr>
        </p:nvSpPr>
        <p:spPr>
          <a:xfrm>
            <a:off x="9489504" y="6453336"/>
            <a:ext cx="416496" cy="391213"/>
          </a:xfrm>
          <a:prstGeom prst="rect">
            <a:avLst/>
          </a:prstGeom>
        </p:spPr>
        <p:txBody>
          <a:bodyPr vert="horz" lIns="91440" tIns="45720" rIns="91440" bIns="45720" rtlCol="0" anchor="ctr"/>
          <a:lstStyle>
            <a:lvl1pPr algn="r">
              <a:defRPr sz="1000" b="0">
                <a:solidFill>
                  <a:schemeClr val="tx1"/>
                </a:solidFill>
                <a:latin typeface="+mn-lt"/>
              </a:defRPr>
            </a:lvl1pPr>
          </a:lstStyle>
          <a:p>
            <a:fld id="{79A90BDF-CA81-4EC9-9751-DFAEDE31597B}" type="slidenum">
              <a:rPr lang="en-GB" smtClean="0"/>
              <a:pPr/>
              <a:t>‹#›</a:t>
            </a:fld>
            <a:endParaRPr lang="en-GB"/>
          </a:p>
        </p:txBody>
      </p:sp>
      <p:sp>
        <p:nvSpPr>
          <p:cNvPr id="12" name="Text Placeholder 11">
            <a:extLst>
              <a:ext uri="{FF2B5EF4-FFF2-40B4-BE49-F238E27FC236}">
                <a16:creationId xmlns:a16="http://schemas.microsoft.com/office/drawing/2014/main" id="{94AD2096-822D-4383-8C65-0383CFFDFEAD}"/>
              </a:ext>
            </a:extLst>
          </p:cNvPr>
          <p:cNvSpPr>
            <a:spLocks noGrp="1"/>
          </p:cNvSpPr>
          <p:nvPr>
            <p:ph type="body" sz="quarter" idx="11" hasCustomPrompt="1"/>
          </p:nvPr>
        </p:nvSpPr>
        <p:spPr>
          <a:xfrm>
            <a:off x="325439" y="6381328"/>
            <a:ext cx="9164066" cy="385763"/>
          </a:xfrm>
        </p:spPr>
        <p:txBody>
          <a:bodyPr/>
          <a:lstStyle>
            <a:lvl1pPr>
              <a:spcAft>
                <a:spcPts val="0"/>
              </a:spcAft>
              <a:defRPr sz="900"/>
            </a:lvl1pPr>
          </a:lstStyle>
          <a:p>
            <a:pPr lvl="0"/>
            <a:r>
              <a:rPr lang="en-US"/>
              <a:t>Sources:</a:t>
            </a:r>
            <a:endParaRPr lang="en-GB"/>
          </a:p>
        </p:txBody>
      </p:sp>
    </p:spTree>
    <p:extLst>
      <p:ext uri="{BB962C8B-B14F-4D97-AF65-F5344CB8AC3E}">
        <p14:creationId xmlns:p14="http://schemas.microsoft.com/office/powerpoint/2010/main" val="176081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DEF80CA-3C7C-42D1-B60A-837AC48D14C7}"/>
              </a:ext>
            </a:extLst>
          </p:cNvPr>
          <p:cNvGraphicFramePr>
            <a:graphicFrameLocks noChangeAspect="1"/>
          </p:cNvGraphicFramePr>
          <p:nvPr userDrawn="1">
            <p:custDataLst>
              <p:tags r:id="rId1"/>
            </p:custDataLst>
            <p:extLst>
              <p:ext uri="{D42A27DB-BD31-4B8C-83A1-F6EECF244321}">
                <p14:modId xmlns:p14="http://schemas.microsoft.com/office/powerpoint/2010/main" val="7084015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4" name="Object 3" hidden="1">
                        <a:extLst>
                          <a:ext uri="{FF2B5EF4-FFF2-40B4-BE49-F238E27FC236}">
                            <a16:creationId xmlns:a16="http://schemas.microsoft.com/office/drawing/2014/main" id="{BDEF80CA-3C7C-42D1-B60A-837AC48D14C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BEBFAA0-24E7-4F06-ACB8-48978A57C203}"/>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ctrTitle" hasCustomPrompt="1"/>
          </p:nvPr>
        </p:nvSpPr>
        <p:spPr>
          <a:xfrm>
            <a:off x="325411" y="288000"/>
            <a:ext cx="8444013" cy="369332"/>
          </a:xfrm>
        </p:spPr>
        <p:txBody>
          <a:bodyPr wrap="square">
            <a:spAutoFit/>
          </a:bodyPr>
          <a:lstStyle>
            <a:lvl1pPr>
              <a:defRPr sz="2400" baseline="0"/>
            </a:lvl1pPr>
          </a:lstStyle>
          <a:p>
            <a:r>
              <a:rPr lang="en-GB"/>
              <a:t>Add Title</a:t>
            </a:r>
            <a:endParaRPr lang="en-US"/>
          </a:p>
        </p:txBody>
      </p:sp>
      <p:sp>
        <p:nvSpPr>
          <p:cNvPr id="8" name="Text Placeholder 2"/>
          <p:cNvSpPr>
            <a:spLocks noGrp="1"/>
          </p:cNvSpPr>
          <p:nvPr>
            <p:ph idx="1"/>
          </p:nvPr>
        </p:nvSpPr>
        <p:spPr>
          <a:xfrm>
            <a:off x="325413" y="1367317"/>
            <a:ext cx="4534587" cy="2349709"/>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endParaRPr kumimoji="0" lang="en-US" sz="1100" b="0" i="0" u="none" strike="noStrike" kern="1200" cap="none" spc="0" normalizeH="0" baseline="0" noProof="0">
              <a:ln>
                <a:noFill/>
              </a:ln>
              <a:solidFill>
                <a:srgbClr val="808080"/>
              </a:solidFill>
              <a:effectLst/>
              <a:uLnTx/>
              <a:uFillTx/>
              <a:latin typeface="+mn-lt"/>
              <a:ea typeface="+mn-ea"/>
              <a:cs typeface="+mn-cs"/>
            </a:endParaRPr>
          </a:p>
        </p:txBody>
      </p:sp>
      <p:sp>
        <p:nvSpPr>
          <p:cNvPr id="13" name="Text Placeholder 2"/>
          <p:cNvSpPr>
            <a:spLocks noGrp="1"/>
          </p:cNvSpPr>
          <p:nvPr>
            <p:ph idx="10"/>
          </p:nvPr>
        </p:nvSpPr>
        <p:spPr>
          <a:xfrm>
            <a:off x="5042179" y="1367317"/>
            <a:ext cx="4534586" cy="2349709"/>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808080"/>
                </a:solidFill>
              </a:defRPr>
            </a:lvl8pPr>
            <a:lvl9pPr algn="l">
              <a:lnSpc>
                <a:spcPct val="110000"/>
              </a:lnSpc>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endParaRPr lang="en-US"/>
          </a:p>
        </p:txBody>
      </p:sp>
      <p:pic>
        <p:nvPicPr>
          <p:cNvPr id="6" name="Picture 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840673" y="196926"/>
            <a:ext cx="736092" cy="731538"/>
          </a:xfrm>
          <a:prstGeom prst="rect">
            <a:avLst/>
          </a:prstGeom>
        </p:spPr>
      </p:pic>
      <p:cxnSp>
        <p:nvCxnSpPr>
          <p:cNvPr id="7" name="Straight Connector 6">
            <a:extLst>
              <a:ext uri="{FF2B5EF4-FFF2-40B4-BE49-F238E27FC236}">
                <a16:creationId xmlns:a16="http://schemas.microsoft.com/office/drawing/2014/main" id="{0B72A5CA-C23E-4F2D-AF06-E74E553C0448}"/>
              </a:ext>
            </a:extLst>
          </p:cNvPr>
          <p:cNvCxnSpPr/>
          <p:nvPr userDrawn="1"/>
        </p:nvCxnSpPr>
        <p:spPr>
          <a:xfrm flipH="1">
            <a:off x="0" y="1096963"/>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05D6F3F-35A0-4148-9F6B-D10BC34FEAB2}"/>
              </a:ext>
            </a:extLst>
          </p:cNvPr>
          <p:cNvCxnSpPr/>
          <p:nvPr userDrawn="1"/>
        </p:nvCxnSpPr>
        <p:spPr>
          <a:xfrm flipH="1">
            <a:off x="0" y="6356350"/>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sp>
        <p:nvSpPr>
          <p:cNvPr id="10" name="Text Placeholder 2">
            <a:extLst>
              <a:ext uri="{FF2B5EF4-FFF2-40B4-BE49-F238E27FC236}">
                <a16:creationId xmlns:a16="http://schemas.microsoft.com/office/drawing/2014/main" id="{9719331C-06A9-4877-9BF2-746ABE0C3DF3}"/>
              </a:ext>
            </a:extLst>
          </p:cNvPr>
          <p:cNvSpPr>
            <a:spLocks noGrp="1"/>
          </p:cNvSpPr>
          <p:nvPr>
            <p:ph idx="11"/>
          </p:nvPr>
        </p:nvSpPr>
        <p:spPr>
          <a:xfrm>
            <a:off x="325413" y="3887603"/>
            <a:ext cx="4534587" cy="2349709"/>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808080"/>
                </a:solidFill>
              </a:defRPr>
            </a:lvl8pPr>
            <a:lvl9pPr algn="l">
              <a:lnSpc>
                <a:spcPct val="110000"/>
              </a:lnSpc>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endParaRPr lang="en-US"/>
          </a:p>
        </p:txBody>
      </p:sp>
      <p:sp>
        <p:nvSpPr>
          <p:cNvPr id="11" name="Text Placeholder 2">
            <a:extLst>
              <a:ext uri="{FF2B5EF4-FFF2-40B4-BE49-F238E27FC236}">
                <a16:creationId xmlns:a16="http://schemas.microsoft.com/office/drawing/2014/main" id="{6C9CF430-6DD5-4F99-937E-DAAFE872D1A6}"/>
              </a:ext>
            </a:extLst>
          </p:cNvPr>
          <p:cNvSpPr>
            <a:spLocks noGrp="1"/>
          </p:cNvSpPr>
          <p:nvPr>
            <p:ph idx="12"/>
          </p:nvPr>
        </p:nvSpPr>
        <p:spPr>
          <a:xfrm>
            <a:off x="5042179" y="3887603"/>
            <a:ext cx="4534586" cy="2349709"/>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sz="2200">
                <a:solidFill>
                  <a:srgbClr val="808080"/>
                </a:solidFill>
              </a:defRPr>
            </a:lvl8pPr>
            <a:lvl9pPr algn="l">
              <a:lnSpc>
                <a:spcPct val="110000"/>
              </a:lnSpc>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endParaRPr lang="en-US"/>
          </a:p>
        </p:txBody>
      </p:sp>
      <p:sp>
        <p:nvSpPr>
          <p:cNvPr id="16" name="Slide Number Placeholder 10">
            <a:extLst>
              <a:ext uri="{FF2B5EF4-FFF2-40B4-BE49-F238E27FC236}">
                <a16:creationId xmlns:a16="http://schemas.microsoft.com/office/drawing/2014/main" id="{805C4670-FCA9-407A-ABD8-48AF8EEC1630}"/>
              </a:ext>
            </a:extLst>
          </p:cNvPr>
          <p:cNvSpPr>
            <a:spLocks noGrp="1"/>
          </p:cNvSpPr>
          <p:nvPr>
            <p:ph type="sldNum" sz="quarter" idx="4"/>
          </p:nvPr>
        </p:nvSpPr>
        <p:spPr>
          <a:xfrm>
            <a:off x="9489504" y="6453336"/>
            <a:ext cx="416496" cy="391213"/>
          </a:xfrm>
          <a:prstGeom prst="rect">
            <a:avLst/>
          </a:prstGeom>
        </p:spPr>
        <p:txBody>
          <a:bodyPr vert="horz" lIns="91440" tIns="45720" rIns="91440" bIns="45720" rtlCol="0" anchor="ctr"/>
          <a:lstStyle>
            <a:lvl1pPr algn="r">
              <a:defRPr sz="1000" b="0">
                <a:solidFill>
                  <a:schemeClr val="tx1"/>
                </a:solidFill>
                <a:latin typeface="+mn-lt"/>
              </a:defRPr>
            </a:lvl1pPr>
          </a:lstStyle>
          <a:p>
            <a:fld id="{79A90BDF-CA81-4EC9-9751-DFAEDE31597B}" type="slidenum">
              <a:rPr lang="en-GB" smtClean="0"/>
              <a:pPr/>
              <a:t>‹#›</a:t>
            </a:fld>
            <a:endParaRPr lang="en-GB"/>
          </a:p>
        </p:txBody>
      </p:sp>
      <p:sp>
        <p:nvSpPr>
          <p:cNvPr id="15" name="Text Placeholder 11">
            <a:extLst>
              <a:ext uri="{FF2B5EF4-FFF2-40B4-BE49-F238E27FC236}">
                <a16:creationId xmlns:a16="http://schemas.microsoft.com/office/drawing/2014/main" id="{C3C9D0C8-B674-478B-928D-DBB018792F0E}"/>
              </a:ext>
            </a:extLst>
          </p:cNvPr>
          <p:cNvSpPr>
            <a:spLocks noGrp="1"/>
          </p:cNvSpPr>
          <p:nvPr>
            <p:ph type="body" sz="quarter" idx="13" hasCustomPrompt="1"/>
          </p:nvPr>
        </p:nvSpPr>
        <p:spPr>
          <a:xfrm>
            <a:off x="325439" y="6381328"/>
            <a:ext cx="9164066" cy="385763"/>
          </a:xfrm>
        </p:spPr>
        <p:txBody>
          <a:bodyPr/>
          <a:lstStyle>
            <a:lvl1pPr>
              <a:spcAft>
                <a:spcPts val="0"/>
              </a:spcAft>
              <a:defRPr sz="900"/>
            </a:lvl1pPr>
          </a:lstStyle>
          <a:p>
            <a:pPr lvl="0"/>
            <a:r>
              <a:rPr lang="en-US"/>
              <a:t>Sources:</a:t>
            </a:r>
            <a:endParaRPr lang="en-GB"/>
          </a:p>
        </p:txBody>
      </p:sp>
    </p:spTree>
    <p:extLst>
      <p:ext uri="{BB962C8B-B14F-4D97-AF65-F5344CB8AC3E}">
        <p14:creationId xmlns:p14="http://schemas.microsoft.com/office/powerpoint/2010/main" val="538566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uo">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DEF80CA-3C7C-42D1-B60A-837AC48D14C7}"/>
              </a:ext>
            </a:extLst>
          </p:cNvPr>
          <p:cNvGraphicFramePr>
            <a:graphicFrameLocks noChangeAspect="1"/>
          </p:cNvGraphicFramePr>
          <p:nvPr userDrawn="1">
            <p:custDataLst>
              <p:tags r:id="rId1"/>
            </p:custDataLst>
            <p:extLst>
              <p:ext uri="{D42A27DB-BD31-4B8C-83A1-F6EECF244321}">
                <p14:modId xmlns:p14="http://schemas.microsoft.com/office/powerpoint/2010/main" val="863100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4" name="Object 3" hidden="1">
                        <a:extLst>
                          <a:ext uri="{FF2B5EF4-FFF2-40B4-BE49-F238E27FC236}">
                            <a16:creationId xmlns:a16="http://schemas.microsoft.com/office/drawing/2014/main" id="{BDEF80CA-3C7C-42D1-B60A-837AC48D14C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BEBFAA0-24E7-4F06-ACB8-48978A57C203}"/>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ctrTitle" hasCustomPrompt="1"/>
          </p:nvPr>
        </p:nvSpPr>
        <p:spPr>
          <a:xfrm>
            <a:off x="325411" y="288000"/>
            <a:ext cx="8407173" cy="369332"/>
          </a:xfrm>
        </p:spPr>
        <p:txBody>
          <a:bodyPr wrap="square">
            <a:spAutoFit/>
          </a:bodyPr>
          <a:lstStyle>
            <a:lvl1pPr>
              <a:defRPr sz="2400" baseline="0"/>
            </a:lvl1pPr>
          </a:lstStyle>
          <a:p>
            <a:r>
              <a:rPr lang="en-GB"/>
              <a:t>Add Title</a:t>
            </a:r>
            <a:endParaRPr lang="en-US"/>
          </a:p>
        </p:txBody>
      </p:sp>
      <p:sp>
        <p:nvSpPr>
          <p:cNvPr id="8" name="Text Placeholder 2"/>
          <p:cNvSpPr>
            <a:spLocks noGrp="1"/>
          </p:cNvSpPr>
          <p:nvPr>
            <p:ph idx="1"/>
          </p:nvPr>
        </p:nvSpPr>
        <p:spPr>
          <a:xfrm>
            <a:off x="325413" y="1367318"/>
            <a:ext cx="1891283" cy="4869990"/>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sp>
        <p:nvSpPr>
          <p:cNvPr id="13" name="Text Placeholder 2"/>
          <p:cNvSpPr>
            <a:spLocks noGrp="1"/>
          </p:cNvSpPr>
          <p:nvPr>
            <p:ph idx="10"/>
          </p:nvPr>
        </p:nvSpPr>
        <p:spPr>
          <a:xfrm>
            <a:off x="2720752" y="1367318"/>
            <a:ext cx="6856013" cy="4869990"/>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pic>
        <p:nvPicPr>
          <p:cNvPr id="6" name="Picture 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840673" y="196926"/>
            <a:ext cx="736092" cy="731538"/>
          </a:xfrm>
          <a:prstGeom prst="rect">
            <a:avLst/>
          </a:prstGeom>
        </p:spPr>
      </p:pic>
      <p:cxnSp>
        <p:nvCxnSpPr>
          <p:cNvPr id="7" name="Straight Connector 6">
            <a:extLst>
              <a:ext uri="{FF2B5EF4-FFF2-40B4-BE49-F238E27FC236}">
                <a16:creationId xmlns:a16="http://schemas.microsoft.com/office/drawing/2014/main" id="{0B72A5CA-C23E-4F2D-AF06-E74E553C0448}"/>
              </a:ext>
            </a:extLst>
          </p:cNvPr>
          <p:cNvCxnSpPr/>
          <p:nvPr userDrawn="1"/>
        </p:nvCxnSpPr>
        <p:spPr>
          <a:xfrm flipH="1">
            <a:off x="0" y="1096963"/>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05D6F3F-35A0-4148-9F6B-D10BC34FEAB2}"/>
              </a:ext>
            </a:extLst>
          </p:cNvPr>
          <p:cNvCxnSpPr/>
          <p:nvPr userDrawn="1"/>
        </p:nvCxnSpPr>
        <p:spPr>
          <a:xfrm flipH="1">
            <a:off x="0" y="6356350"/>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10">
            <a:extLst>
              <a:ext uri="{FF2B5EF4-FFF2-40B4-BE49-F238E27FC236}">
                <a16:creationId xmlns:a16="http://schemas.microsoft.com/office/drawing/2014/main" id="{9C38CE74-56D3-414B-9F67-0FAFF9497E16}"/>
              </a:ext>
            </a:extLst>
          </p:cNvPr>
          <p:cNvSpPr>
            <a:spLocks noGrp="1"/>
          </p:cNvSpPr>
          <p:nvPr>
            <p:ph type="sldNum" sz="quarter" idx="4"/>
          </p:nvPr>
        </p:nvSpPr>
        <p:spPr>
          <a:xfrm>
            <a:off x="9489504" y="6453336"/>
            <a:ext cx="416496" cy="391213"/>
          </a:xfrm>
          <a:prstGeom prst="rect">
            <a:avLst/>
          </a:prstGeom>
        </p:spPr>
        <p:txBody>
          <a:bodyPr vert="horz" lIns="91440" tIns="45720" rIns="91440" bIns="45720" rtlCol="0" anchor="ctr"/>
          <a:lstStyle>
            <a:lvl1pPr algn="r">
              <a:defRPr sz="1000" b="0">
                <a:solidFill>
                  <a:schemeClr val="tx1"/>
                </a:solidFill>
                <a:latin typeface="+mn-lt"/>
              </a:defRPr>
            </a:lvl1pPr>
          </a:lstStyle>
          <a:p>
            <a:fld id="{79A90BDF-CA81-4EC9-9751-DFAEDE31597B}" type="slidenum">
              <a:rPr lang="en-GB" smtClean="0"/>
              <a:pPr/>
              <a:t>‹#›</a:t>
            </a:fld>
            <a:endParaRPr lang="en-GB"/>
          </a:p>
        </p:txBody>
      </p:sp>
      <p:sp>
        <p:nvSpPr>
          <p:cNvPr id="12" name="Text Placeholder 11">
            <a:extLst>
              <a:ext uri="{FF2B5EF4-FFF2-40B4-BE49-F238E27FC236}">
                <a16:creationId xmlns:a16="http://schemas.microsoft.com/office/drawing/2014/main" id="{C69D326C-8A72-4EA4-AEF2-79DEF55F29E5}"/>
              </a:ext>
            </a:extLst>
          </p:cNvPr>
          <p:cNvSpPr>
            <a:spLocks noGrp="1"/>
          </p:cNvSpPr>
          <p:nvPr>
            <p:ph type="body" sz="quarter" idx="11" hasCustomPrompt="1"/>
          </p:nvPr>
        </p:nvSpPr>
        <p:spPr>
          <a:xfrm>
            <a:off x="325439" y="6381328"/>
            <a:ext cx="9164066" cy="385763"/>
          </a:xfrm>
        </p:spPr>
        <p:txBody>
          <a:bodyPr/>
          <a:lstStyle>
            <a:lvl1pPr>
              <a:spcAft>
                <a:spcPts val="0"/>
              </a:spcAft>
              <a:defRPr sz="900"/>
            </a:lvl1pPr>
          </a:lstStyle>
          <a:p>
            <a:pPr lvl="0"/>
            <a:r>
              <a:rPr lang="en-US"/>
              <a:t>Sources:</a:t>
            </a:r>
            <a:endParaRPr lang="en-GB"/>
          </a:p>
        </p:txBody>
      </p:sp>
    </p:spTree>
    <p:extLst>
      <p:ext uri="{BB962C8B-B14F-4D97-AF65-F5344CB8AC3E}">
        <p14:creationId xmlns:p14="http://schemas.microsoft.com/office/powerpoint/2010/main" val="382212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uo">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DEF80CA-3C7C-42D1-B60A-837AC48D14C7}"/>
              </a:ext>
            </a:extLst>
          </p:cNvPr>
          <p:cNvGraphicFramePr>
            <a:graphicFrameLocks noChangeAspect="1"/>
          </p:cNvGraphicFramePr>
          <p:nvPr userDrawn="1">
            <p:custDataLst>
              <p:tags r:id="rId1"/>
            </p:custDataLst>
            <p:extLst>
              <p:ext uri="{D42A27DB-BD31-4B8C-83A1-F6EECF244321}">
                <p14:modId xmlns:p14="http://schemas.microsoft.com/office/powerpoint/2010/main" val="1391591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4" name="Object 3" hidden="1">
                        <a:extLst>
                          <a:ext uri="{FF2B5EF4-FFF2-40B4-BE49-F238E27FC236}">
                            <a16:creationId xmlns:a16="http://schemas.microsoft.com/office/drawing/2014/main" id="{BDEF80CA-3C7C-42D1-B60A-837AC48D14C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BEBFAA0-24E7-4F06-ACB8-48978A57C203}"/>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ctrTitle" hasCustomPrompt="1"/>
          </p:nvPr>
        </p:nvSpPr>
        <p:spPr>
          <a:xfrm>
            <a:off x="325411" y="288000"/>
            <a:ext cx="8407173" cy="369332"/>
          </a:xfrm>
        </p:spPr>
        <p:txBody>
          <a:bodyPr wrap="square">
            <a:spAutoFit/>
          </a:bodyPr>
          <a:lstStyle>
            <a:lvl1pPr>
              <a:defRPr sz="2400" baseline="0"/>
            </a:lvl1pPr>
          </a:lstStyle>
          <a:p>
            <a:r>
              <a:rPr lang="en-GB"/>
              <a:t>Add Title</a:t>
            </a:r>
            <a:endParaRPr lang="en-US"/>
          </a:p>
        </p:txBody>
      </p:sp>
      <p:sp>
        <p:nvSpPr>
          <p:cNvPr id="8" name="Text Placeholder 2"/>
          <p:cNvSpPr>
            <a:spLocks noGrp="1"/>
          </p:cNvSpPr>
          <p:nvPr>
            <p:ph idx="1"/>
          </p:nvPr>
        </p:nvSpPr>
        <p:spPr>
          <a:xfrm>
            <a:off x="325413" y="1367318"/>
            <a:ext cx="1891283" cy="4869990"/>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sp>
        <p:nvSpPr>
          <p:cNvPr id="13" name="Text Placeholder 2"/>
          <p:cNvSpPr>
            <a:spLocks noGrp="1"/>
          </p:cNvSpPr>
          <p:nvPr>
            <p:ph idx="10"/>
          </p:nvPr>
        </p:nvSpPr>
        <p:spPr>
          <a:xfrm>
            <a:off x="2720752" y="1367318"/>
            <a:ext cx="3168345" cy="4869990"/>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pic>
        <p:nvPicPr>
          <p:cNvPr id="6" name="Picture 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840673" y="196926"/>
            <a:ext cx="736092" cy="731538"/>
          </a:xfrm>
          <a:prstGeom prst="rect">
            <a:avLst/>
          </a:prstGeom>
        </p:spPr>
      </p:pic>
      <p:cxnSp>
        <p:nvCxnSpPr>
          <p:cNvPr id="7" name="Straight Connector 6">
            <a:extLst>
              <a:ext uri="{FF2B5EF4-FFF2-40B4-BE49-F238E27FC236}">
                <a16:creationId xmlns:a16="http://schemas.microsoft.com/office/drawing/2014/main" id="{0B72A5CA-C23E-4F2D-AF06-E74E553C0448}"/>
              </a:ext>
            </a:extLst>
          </p:cNvPr>
          <p:cNvCxnSpPr/>
          <p:nvPr userDrawn="1"/>
        </p:nvCxnSpPr>
        <p:spPr>
          <a:xfrm flipH="1">
            <a:off x="0" y="1096963"/>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05D6F3F-35A0-4148-9F6B-D10BC34FEAB2}"/>
              </a:ext>
            </a:extLst>
          </p:cNvPr>
          <p:cNvCxnSpPr/>
          <p:nvPr userDrawn="1"/>
        </p:nvCxnSpPr>
        <p:spPr>
          <a:xfrm flipH="1">
            <a:off x="0" y="6356350"/>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10">
            <a:extLst>
              <a:ext uri="{FF2B5EF4-FFF2-40B4-BE49-F238E27FC236}">
                <a16:creationId xmlns:a16="http://schemas.microsoft.com/office/drawing/2014/main" id="{9C38CE74-56D3-414B-9F67-0FAFF9497E16}"/>
              </a:ext>
            </a:extLst>
          </p:cNvPr>
          <p:cNvSpPr>
            <a:spLocks noGrp="1"/>
          </p:cNvSpPr>
          <p:nvPr>
            <p:ph type="sldNum" sz="quarter" idx="4"/>
          </p:nvPr>
        </p:nvSpPr>
        <p:spPr>
          <a:xfrm>
            <a:off x="9489504" y="6453336"/>
            <a:ext cx="416496" cy="391213"/>
          </a:xfrm>
          <a:prstGeom prst="rect">
            <a:avLst/>
          </a:prstGeom>
        </p:spPr>
        <p:txBody>
          <a:bodyPr vert="horz" lIns="91440" tIns="45720" rIns="91440" bIns="45720" rtlCol="0" anchor="ctr"/>
          <a:lstStyle>
            <a:lvl1pPr algn="r">
              <a:defRPr sz="1000" b="0">
                <a:solidFill>
                  <a:schemeClr val="tx1"/>
                </a:solidFill>
                <a:latin typeface="+mn-lt"/>
              </a:defRPr>
            </a:lvl1pPr>
          </a:lstStyle>
          <a:p>
            <a:fld id="{79A90BDF-CA81-4EC9-9751-DFAEDE31597B}" type="slidenum">
              <a:rPr lang="en-GB" smtClean="0"/>
              <a:pPr/>
              <a:t>‹#›</a:t>
            </a:fld>
            <a:endParaRPr lang="en-GB"/>
          </a:p>
        </p:txBody>
      </p:sp>
      <p:sp>
        <p:nvSpPr>
          <p:cNvPr id="15" name="Text Placeholder 2">
            <a:extLst>
              <a:ext uri="{FF2B5EF4-FFF2-40B4-BE49-F238E27FC236}">
                <a16:creationId xmlns:a16="http://schemas.microsoft.com/office/drawing/2014/main" id="{D56F27D6-BF39-4D7A-841D-225F4C4CC27C}"/>
              </a:ext>
            </a:extLst>
          </p:cNvPr>
          <p:cNvSpPr>
            <a:spLocks noGrp="1"/>
          </p:cNvSpPr>
          <p:nvPr>
            <p:ph idx="12"/>
          </p:nvPr>
        </p:nvSpPr>
        <p:spPr>
          <a:xfrm>
            <a:off x="6401487" y="1367318"/>
            <a:ext cx="3168345" cy="4869990"/>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sp>
        <p:nvSpPr>
          <p:cNvPr id="16" name="Text Placeholder 11">
            <a:extLst>
              <a:ext uri="{FF2B5EF4-FFF2-40B4-BE49-F238E27FC236}">
                <a16:creationId xmlns:a16="http://schemas.microsoft.com/office/drawing/2014/main" id="{C4405745-B31A-48C4-9608-8DF9339731AA}"/>
              </a:ext>
            </a:extLst>
          </p:cNvPr>
          <p:cNvSpPr>
            <a:spLocks noGrp="1"/>
          </p:cNvSpPr>
          <p:nvPr>
            <p:ph type="body" sz="quarter" idx="13" hasCustomPrompt="1"/>
          </p:nvPr>
        </p:nvSpPr>
        <p:spPr>
          <a:xfrm>
            <a:off x="325439" y="6381328"/>
            <a:ext cx="9164066" cy="385763"/>
          </a:xfrm>
        </p:spPr>
        <p:txBody>
          <a:bodyPr/>
          <a:lstStyle>
            <a:lvl1pPr>
              <a:spcAft>
                <a:spcPts val="0"/>
              </a:spcAft>
              <a:defRPr sz="900"/>
            </a:lvl1pPr>
          </a:lstStyle>
          <a:p>
            <a:pPr lvl="0"/>
            <a:r>
              <a:rPr lang="en-US"/>
              <a:t>Sources:</a:t>
            </a:r>
            <a:endParaRPr lang="en-GB"/>
          </a:p>
        </p:txBody>
      </p:sp>
    </p:spTree>
    <p:extLst>
      <p:ext uri="{BB962C8B-B14F-4D97-AF65-F5344CB8AC3E}">
        <p14:creationId xmlns:p14="http://schemas.microsoft.com/office/powerpoint/2010/main" val="2806444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uo">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DEF80CA-3C7C-42D1-B60A-837AC48D14C7}"/>
              </a:ext>
            </a:extLst>
          </p:cNvPr>
          <p:cNvGraphicFramePr>
            <a:graphicFrameLocks noChangeAspect="1"/>
          </p:cNvGraphicFramePr>
          <p:nvPr userDrawn="1">
            <p:custDataLst>
              <p:tags r:id="rId1"/>
            </p:custDataLst>
            <p:extLst>
              <p:ext uri="{D42A27DB-BD31-4B8C-83A1-F6EECF244321}">
                <p14:modId xmlns:p14="http://schemas.microsoft.com/office/powerpoint/2010/main" val="35544542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4" name="Object 3" hidden="1">
                        <a:extLst>
                          <a:ext uri="{FF2B5EF4-FFF2-40B4-BE49-F238E27FC236}">
                            <a16:creationId xmlns:a16="http://schemas.microsoft.com/office/drawing/2014/main" id="{BDEF80CA-3C7C-42D1-B60A-837AC48D14C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BEBFAA0-24E7-4F06-ACB8-48978A57C203}"/>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ctrTitle" hasCustomPrompt="1"/>
          </p:nvPr>
        </p:nvSpPr>
        <p:spPr>
          <a:xfrm>
            <a:off x="325411" y="288000"/>
            <a:ext cx="8407173" cy="369332"/>
          </a:xfrm>
        </p:spPr>
        <p:txBody>
          <a:bodyPr wrap="square">
            <a:spAutoFit/>
          </a:bodyPr>
          <a:lstStyle>
            <a:lvl1pPr>
              <a:defRPr sz="2400" baseline="0"/>
            </a:lvl1pPr>
          </a:lstStyle>
          <a:p>
            <a:r>
              <a:rPr lang="en-GB"/>
              <a:t>Add Title</a:t>
            </a:r>
            <a:endParaRPr lang="en-US"/>
          </a:p>
        </p:txBody>
      </p:sp>
      <p:sp>
        <p:nvSpPr>
          <p:cNvPr id="8" name="Text Placeholder 2"/>
          <p:cNvSpPr>
            <a:spLocks noGrp="1"/>
          </p:cNvSpPr>
          <p:nvPr>
            <p:ph idx="1"/>
          </p:nvPr>
        </p:nvSpPr>
        <p:spPr>
          <a:xfrm>
            <a:off x="325413" y="1367318"/>
            <a:ext cx="1891283" cy="4869990"/>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sp>
        <p:nvSpPr>
          <p:cNvPr id="13" name="Text Placeholder 2"/>
          <p:cNvSpPr>
            <a:spLocks noGrp="1"/>
          </p:cNvSpPr>
          <p:nvPr>
            <p:ph idx="10"/>
          </p:nvPr>
        </p:nvSpPr>
        <p:spPr>
          <a:xfrm>
            <a:off x="2720752" y="1367319"/>
            <a:ext cx="3168345" cy="2277706"/>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pic>
        <p:nvPicPr>
          <p:cNvPr id="6" name="Picture 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840673" y="196926"/>
            <a:ext cx="736092" cy="731538"/>
          </a:xfrm>
          <a:prstGeom prst="rect">
            <a:avLst/>
          </a:prstGeom>
        </p:spPr>
      </p:pic>
      <p:cxnSp>
        <p:nvCxnSpPr>
          <p:cNvPr id="7" name="Straight Connector 6">
            <a:extLst>
              <a:ext uri="{FF2B5EF4-FFF2-40B4-BE49-F238E27FC236}">
                <a16:creationId xmlns:a16="http://schemas.microsoft.com/office/drawing/2014/main" id="{0B72A5CA-C23E-4F2D-AF06-E74E553C0448}"/>
              </a:ext>
            </a:extLst>
          </p:cNvPr>
          <p:cNvCxnSpPr/>
          <p:nvPr userDrawn="1"/>
        </p:nvCxnSpPr>
        <p:spPr>
          <a:xfrm flipH="1">
            <a:off x="0" y="1096963"/>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05D6F3F-35A0-4148-9F6B-D10BC34FEAB2}"/>
              </a:ext>
            </a:extLst>
          </p:cNvPr>
          <p:cNvCxnSpPr/>
          <p:nvPr userDrawn="1"/>
        </p:nvCxnSpPr>
        <p:spPr>
          <a:xfrm flipH="1">
            <a:off x="0" y="6356350"/>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10">
            <a:extLst>
              <a:ext uri="{FF2B5EF4-FFF2-40B4-BE49-F238E27FC236}">
                <a16:creationId xmlns:a16="http://schemas.microsoft.com/office/drawing/2014/main" id="{9C38CE74-56D3-414B-9F67-0FAFF9497E16}"/>
              </a:ext>
            </a:extLst>
          </p:cNvPr>
          <p:cNvSpPr>
            <a:spLocks noGrp="1"/>
          </p:cNvSpPr>
          <p:nvPr>
            <p:ph type="sldNum" sz="quarter" idx="4"/>
          </p:nvPr>
        </p:nvSpPr>
        <p:spPr>
          <a:xfrm>
            <a:off x="9489504" y="6453336"/>
            <a:ext cx="416496" cy="391213"/>
          </a:xfrm>
          <a:prstGeom prst="rect">
            <a:avLst/>
          </a:prstGeom>
        </p:spPr>
        <p:txBody>
          <a:bodyPr vert="horz" lIns="91440" tIns="45720" rIns="91440" bIns="45720" rtlCol="0" anchor="ctr"/>
          <a:lstStyle>
            <a:lvl1pPr algn="r">
              <a:defRPr sz="1000" b="0">
                <a:solidFill>
                  <a:schemeClr val="tx1"/>
                </a:solidFill>
                <a:latin typeface="+mn-lt"/>
              </a:defRPr>
            </a:lvl1pPr>
          </a:lstStyle>
          <a:p>
            <a:fld id="{79A90BDF-CA81-4EC9-9751-DFAEDE31597B}" type="slidenum">
              <a:rPr lang="en-GB" smtClean="0"/>
              <a:pPr/>
              <a:t>‹#›</a:t>
            </a:fld>
            <a:endParaRPr lang="en-GB"/>
          </a:p>
        </p:txBody>
      </p:sp>
      <p:sp>
        <p:nvSpPr>
          <p:cNvPr id="15" name="Text Placeholder 2">
            <a:extLst>
              <a:ext uri="{FF2B5EF4-FFF2-40B4-BE49-F238E27FC236}">
                <a16:creationId xmlns:a16="http://schemas.microsoft.com/office/drawing/2014/main" id="{D56F27D6-BF39-4D7A-841D-225F4C4CC27C}"/>
              </a:ext>
            </a:extLst>
          </p:cNvPr>
          <p:cNvSpPr>
            <a:spLocks noGrp="1"/>
          </p:cNvSpPr>
          <p:nvPr>
            <p:ph idx="12"/>
          </p:nvPr>
        </p:nvSpPr>
        <p:spPr>
          <a:xfrm>
            <a:off x="6401487" y="1367319"/>
            <a:ext cx="3168345" cy="2277706"/>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sp>
        <p:nvSpPr>
          <p:cNvPr id="16" name="Text Placeholder 2">
            <a:extLst>
              <a:ext uri="{FF2B5EF4-FFF2-40B4-BE49-F238E27FC236}">
                <a16:creationId xmlns:a16="http://schemas.microsoft.com/office/drawing/2014/main" id="{42E0128A-9995-430F-A5AC-D73C0FB50EE0}"/>
              </a:ext>
            </a:extLst>
          </p:cNvPr>
          <p:cNvSpPr>
            <a:spLocks noGrp="1"/>
          </p:cNvSpPr>
          <p:nvPr>
            <p:ph idx="13"/>
          </p:nvPr>
        </p:nvSpPr>
        <p:spPr>
          <a:xfrm>
            <a:off x="2718954" y="3959602"/>
            <a:ext cx="3168345" cy="2277706"/>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sp>
        <p:nvSpPr>
          <p:cNvPr id="17" name="Text Placeholder 2">
            <a:extLst>
              <a:ext uri="{FF2B5EF4-FFF2-40B4-BE49-F238E27FC236}">
                <a16:creationId xmlns:a16="http://schemas.microsoft.com/office/drawing/2014/main" id="{765F36B9-04C6-4865-A714-1B8E68E6325E}"/>
              </a:ext>
            </a:extLst>
          </p:cNvPr>
          <p:cNvSpPr>
            <a:spLocks noGrp="1"/>
          </p:cNvSpPr>
          <p:nvPr>
            <p:ph idx="14"/>
          </p:nvPr>
        </p:nvSpPr>
        <p:spPr>
          <a:xfrm>
            <a:off x="6399689" y="3959602"/>
            <a:ext cx="3168345" cy="2277706"/>
          </a:xfrm>
          <a:prstGeom prst="rect">
            <a:avLst/>
          </a:prstGeom>
        </p:spPr>
        <p:txBody>
          <a:bodyPr vert="horz" lIns="0" tIns="0" rIns="0" bIns="0" rtlCol="0">
            <a:noAutofit/>
          </a:bodyPr>
          <a:lstStyle>
            <a:lvl1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400"/>
            </a:lvl1pPr>
            <a:lvl2pPr marL="265113"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lvl2pPr>
            <a:lvl3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1200">
                <a:solidFill>
                  <a:schemeClr val="bg2"/>
                </a:solidFill>
              </a:defRPr>
            </a:lvl3pPr>
            <a:lvl4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1200">
                <a:solidFill>
                  <a:schemeClr val="bg2"/>
                </a:solidFill>
              </a:defRPr>
            </a:lvl4pPr>
            <a:lvl5pPr marL="36000" marR="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sz="1100"/>
            </a:lvl5pPr>
            <a:lvl6pPr marL="265113" marR="0" indent="-215900" algn="l" defTabSz="265113"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000000"/>
                </a:solidFill>
              </a:defRPr>
            </a:lvl6pPr>
            <a:lvl7pPr marL="538163" marR="0" indent="-215900" algn="l" defTabSz="457200" rtl="0" eaLnBrk="1" fontAlgn="auto" latinLnBrk="0" hangingPunct="1">
              <a:lnSpc>
                <a:spcPct val="110000"/>
              </a:lnSpc>
              <a:spcBef>
                <a:spcPts val="0"/>
              </a:spcBef>
              <a:spcAft>
                <a:spcPts val="300"/>
              </a:spcAft>
              <a:buClrTx/>
              <a:buSzTx/>
              <a:buFont typeface="Courier New" panose="02070309020205020404" pitchFamily="49" charset="0"/>
              <a:buChar char="o"/>
              <a:tabLst/>
              <a:defRPr sz="2200">
                <a:solidFill>
                  <a:srgbClr val="808080"/>
                </a:solidFill>
              </a:defRPr>
            </a:lvl7pPr>
            <a:lvl8pPr marL="803275" marR="0" indent="-215900" algn="l" defTabSz="457200" rtl="0" eaLnBrk="1" fontAlgn="auto" latinLnBrk="0" hangingPunct="1">
              <a:lnSpc>
                <a:spcPct val="110000"/>
              </a:lnSpc>
              <a:spcBef>
                <a:spcPts val="0"/>
              </a:spcBef>
              <a:spcAft>
                <a:spcPts val="300"/>
              </a:spcAft>
              <a:buClrTx/>
              <a:buSzTx/>
              <a:buFont typeface="Arial" panose="020B0604020202020204" pitchFamily="34" charset="0"/>
              <a:buChar char="–"/>
              <a:tabLst/>
              <a:defRPr sz="2200">
                <a:solidFill>
                  <a:srgbClr val="808080"/>
                </a:solidFill>
              </a:defRPr>
            </a:lvl8pPr>
            <a:lvl9pPr marL="36000" marR="0" indent="0" algn="l" defTabSz="457200" rtl="0" eaLnBrk="1" fontAlgn="auto" latinLnBrk="0" hangingPunct="1">
              <a:lnSpc>
                <a:spcPct val="110000"/>
              </a:lnSpc>
              <a:spcBef>
                <a:spcPts val="0"/>
              </a:spcBef>
              <a:spcAft>
                <a:spcPts val="300"/>
              </a:spcAft>
              <a:buClrTx/>
              <a:buSzTx/>
              <a:buFont typeface="Arial"/>
              <a:buNone/>
              <a:tabLst/>
              <a:defRPr sz="1400"/>
            </a:lvl9pPr>
          </a:lstStyle>
          <a:p>
            <a:pPr marL="36000" marR="0" lvl="0"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Click to edit Master text styles</a:t>
            </a:r>
          </a:p>
          <a:p>
            <a:pPr marL="36000" marR="0" lvl="1"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Second level</a:t>
            </a:r>
          </a:p>
          <a:p>
            <a:pPr marL="36000" marR="0" lvl="2"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Third level</a:t>
            </a:r>
          </a:p>
          <a:p>
            <a:pPr marL="36000" marR="0" lvl="3"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Fourth level</a:t>
            </a:r>
          </a:p>
          <a:p>
            <a:pPr marL="36000" marR="0" lvl="4" indent="0" algn="l" defTabSz="457200" rtl="0" eaLnBrk="1" fontAlgn="auto" latinLnBrk="0" hangingPunct="1">
              <a:lnSpc>
                <a:spcPct val="110000"/>
              </a:lnSpc>
              <a:spcBef>
                <a:spcPts val="0"/>
              </a:spcBef>
              <a:spcAft>
                <a:spcPts val="3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C0C0C"/>
                </a:solidFill>
                <a:effectLst/>
                <a:uLnTx/>
                <a:uFillTx/>
                <a:latin typeface="+mn-lt"/>
                <a:ea typeface="+mn-ea"/>
                <a:cs typeface="+mn-cs"/>
              </a:rPr>
              <a:t>Fifth level</a:t>
            </a:r>
          </a:p>
        </p:txBody>
      </p:sp>
      <p:sp>
        <p:nvSpPr>
          <p:cNvPr id="18" name="Text Placeholder 11">
            <a:extLst>
              <a:ext uri="{FF2B5EF4-FFF2-40B4-BE49-F238E27FC236}">
                <a16:creationId xmlns:a16="http://schemas.microsoft.com/office/drawing/2014/main" id="{E6860F61-19A2-4C62-8EB9-9602A9C24ECF}"/>
              </a:ext>
            </a:extLst>
          </p:cNvPr>
          <p:cNvSpPr>
            <a:spLocks noGrp="1"/>
          </p:cNvSpPr>
          <p:nvPr>
            <p:ph type="body" sz="quarter" idx="15" hasCustomPrompt="1"/>
          </p:nvPr>
        </p:nvSpPr>
        <p:spPr>
          <a:xfrm>
            <a:off x="325439" y="6381328"/>
            <a:ext cx="9164066" cy="385763"/>
          </a:xfrm>
        </p:spPr>
        <p:txBody>
          <a:bodyPr/>
          <a:lstStyle>
            <a:lvl1pPr>
              <a:spcAft>
                <a:spcPts val="0"/>
              </a:spcAft>
              <a:defRPr sz="900"/>
            </a:lvl1pPr>
          </a:lstStyle>
          <a:p>
            <a:pPr lvl="0"/>
            <a:r>
              <a:rPr lang="en-US"/>
              <a:t>Sources:</a:t>
            </a:r>
            <a:endParaRPr lang="en-GB"/>
          </a:p>
        </p:txBody>
      </p:sp>
    </p:spTree>
    <p:extLst>
      <p:ext uri="{BB962C8B-B14F-4D97-AF65-F5344CB8AC3E}">
        <p14:creationId xmlns:p14="http://schemas.microsoft.com/office/powerpoint/2010/main" val="3600469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3660002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AC4CD38-4A9E-4BCD-AB94-4586E71AD325}"/>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GB"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ctrTitle" hasCustomPrompt="1"/>
          </p:nvPr>
        </p:nvSpPr>
        <p:spPr>
          <a:xfrm>
            <a:off x="325413" y="288000"/>
            <a:ext cx="8437905" cy="369332"/>
          </a:xfrm>
        </p:spPr>
        <p:txBody>
          <a:bodyPr wrap="square">
            <a:spAutoFit/>
          </a:bodyPr>
          <a:lstStyle>
            <a:lvl1pPr>
              <a:defRPr sz="2400" baseline="0"/>
            </a:lvl1pPr>
          </a:lstStyle>
          <a:p>
            <a:r>
              <a:rPr lang="en-GB"/>
              <a:t>Add Title</a:t>
            </a:r>
            <a:endParaRPr lang="en-US"/>
          </a:p>
        </p:txBody>
      </p:sp>
      <p:pic>
        <p:nvPicPr>
          <p:cNvPr id="5" name="Picture 4"/>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844497" y="188982"/>
            <a:ext cx="736092" cy="731538"/>
          </a:xfrm>
          <a:prstGeom prst="rect">
            <a:avLst/>
          </a:prstGeom>
        </p:spPr>
      </p:pic>
      <p:cxnSp>
        <p:nvCxnSpPr>
          <p:cNvPr id="6" name="Straight Connector 5">
            <a:extLst>
              <a:ext uri="{FF2B5EF4-FFF2-40B4-BE49-F238E27FC236}">
                <a16:creationId xmlns:a16="http://schemas.microsoft.com/office/drawing/2014/main" id="{53DA8616-BD69-48DD-B37D-37537A1C925B}"/>
              </a:ext>
            </a:extLst>
          </p:cNvPr>
          <p:cNvCxnSpPr/>
          <p:nvPr userDrawn="1"/>
        </p:nvCxnSpPr>
        <p:spPr>
          <a:xfrm flipH="1">
            <a:off x="0" y="1096963"/>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49F75BB-74A2-424B-9FBD-441BD084ED9A}"/>
              </a:ext>
            </a:extLst>
          </p:cNvPr>
          <p:cNvCxnSpPr/>
          <p:nvPr userDrawn="1"/>
        </p:nvCxnSpPr>
        <p:spPr>
          <a:xfrm flipH="1">
            <a:off x="0" y="6356350"/>
            <a:ext cx="9906000" cy="0"/>
          </a:xfrm>
          <a:prstGeom prst="line">
            <a:avLst/>
          </a:prstGeom>
          <a:ln w="12700">
            <a:solidFill>
              <a:srgbClr val="2D2D5F"/>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10">
            <a:extLst>
              <a:ext uri="{FF2B5EF4-FFF2-40B4-BE49-F238E27FC236}">
                <a16:creationId xmlns:a16="http://schemas.microsoft.com/office/drawing/2014/main" id="{68FDDC4D-6001-456D-B5C1-E2C0833AC228}"/>
              </a:ext>
            </a:extLst>
          </p:cNvPr>
          <p:cNvSpPr>
            <a:spLocks noGrp="1"/>
          </p:cNvSpPr>
          <p:nvPr>
            <p:ph type="sldNum" sz="quarter" idx="4"/>
          </p:nvPr>
        </p:nvSpPr>
        <p:spPr>
          <a:xfrm>
            <a:off x="9489504" y="6453336"/>
            <a:ext cx="416496" cy="391213"/>
          </a:xfrm>
          <a:prstGeom prst="rect">
            <a:avLst/>
          </a:prstGeom>
        </p:spPr>
        <p:txBody>
          <a:bodyPr vert="horz" lIns="91440" tIns="45720" rIns="91440" bIns="45720" rtlCol="0" anchor="ctr"/>
          <a:lstStyle>
            <a:lvl1pPr algn="r">
              <a:defRPr sz="1000" b="0">
                <a:solidFill>
                  <a:schemeClr val="tx1"/>
                </a:solidFill>
                <a:latin typeface="+mn-lt"/>
              </a:defRPr>
            </a:lvl1pPr>
          </a:lstStyle>
          <a:p>
            <a:fld id="{79A90BDF-CA81-4EC9-9751-DFAEDE31597B}" type="slidenum">
              <a:rPr lang="en-GB" smtClean="0"/>
              <a:pPr/>
              <a:t>‹#›</a:t>
            </a:fld>
            <a:endParaRPr lang="en-GB"/>
          </a:p>
        </p:txBody>
      </p:sp>
      <p:sp>
        <p:nvSpPr>
          <p:cNvPr id="11" name="Text Placeholder 11">
            <a:extLst>
              <a:ext uri="{FF2B5EF4-FFF2-40B4-BE49-F238E27FC236}">
                <a16:creationId xmlns:a16="http://schemas.microsoft.com/office/drawing/2014/main" id="{1F5AA413-F755-468A-A37E-52729BE19242}"/>
              </a:ext>
            </a:extLst>
          </p:cNvPr>
          <p:cNvSpPr>
            <a:spLocks noGrp="1"/>
          </p:cNvSpPr>
          <p:nvPr>
            <p:ph type="body" sz="quarter" idx="10" hasCustomPrompt="1"/>
          </p:nvPr>
        </p:nvSpPr>
        <p:spPr>
          <a:xfrm>
            <a:off x="325439" y="6381328"/>
            <a:ext cx="9164066" cy="385763"/>
          </a:xfrm>
        </p:spPr>
        <p:txBody>
          <a:bodyPr/>
          <a:lstStyle>
            <a:lvl1pPr>
              <a:spcAft>
                <a:spcPts val="0"/>
              </a:spcAft>
              <a:defRPr sz="900"/>
            </a:lvl1pPr>
          </a:lstStyle>
          <a:p>
            <a:pPr lvl="0"/>
            <a:r>
              <a:rPr lang="en-US"/>
              <a:t>Sources:</a:t>
            </a:r>
            <a:endParaRPr lang="en-GB"/>
          </a:p>
        </p:txBody>
      </p:sp>
    </p:spTree>
    <p:extLst>
      <p:ext uri="{BB962C8B-B14F-4D97-AF65-F5344CB8AC3E}">
        <p14:creationId xmlns:p14="http://schemas.microsoft.com/office/powerpoint/2010/main" val="1818959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ub-divider">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D32538D-8BC0-4F59-B6A2-76C7177665EE}"/>
              </a:ext>
            </a:extLst>
          </p:cNvPr>
          <p:cNvGraphicFramePr>
            <a:graphicFrameLocks noChangeAspect="1"/>
          </p:cNvGraphicFramePr>
          <p:nvPr userDrawn="1">
            <p:custDataLst>
              <p:tags r:id="rId1"/>
            </p:custDataLst>
            <p:extLst>
              <p:ext uri="{D42A27DB-BD31-4B8C-83A1-F6EECF244321}">
                <p14:modId xmlns:p14="http://schemas.microsoft.com/office/powerpoint/2010/main" val="25574312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4" name="Object 3" hidden="1">
                        <a:extLst>
                          <a:ext uri="{FF2B5EF4-FFF2-40B4-BE49-F238E27FC236}">
                            <a16:creationId xmlns:a16="http://schemas.microsoft.com/office/drawing/2014/main" id="{BD32538D-8BC0-4F59-B6A2-76C7177665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C9AF9BE0-F895-4624-9CBE-050B0FBE259A}"/>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GB" sz="32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hasCustomPrompt="1"/>
          </p:nvPr>
        </p:nvSpPr>
        <p:spPr>
          <a:xfrm>
            <a:off x="432000" y="2880000"/>
            <a:ext cx="9018438" cy="492443"/>
          </a:xfrm>
        </p:spPr>
        <p:txBody>
          <a:bodyPr>
            <a:spAutoFit/>
          </a:bodyPr>
          <a:lstStyle>
            <a:lvl1pPr>
              <a:defRPr sz="3200">
                <a:solidFill>
                  <a:schemeClr val="bg1"/>
                </a:solidFill>
              </a:defRPr>
            </a:lvl1pPr>
          </a:lstStyle>
          <a:p>
            <a:r>
              <a:rPr lang="en-GB"/>
              <a:t>Sub-divider title</a:t>
            </a:r>
            <a:endParaRPr lang="en-US"/>
          </a:p>
        </p:txBody>
      </p:sp>
    </p:spTree>
    <p:extLst>
      <p:ext uri="{BB962C8B-B14F-4D97-AF65-F5344CB8AC3E}">
        <p14:creationId xmlns:p14="http://schemas.microsoft.com/office/powerpoint/2010/main" val="577680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6FCEDBA-CEAD-4D11-95D9-467AC2081CE4}"/>
              </a:ext>
            </a:extLst>
          </p:cNvPr>
          <p:cNvGraphicFramePr>
            <a:graphicFrameLocks noChangeAspect="1"/>
          </p:cNvGraphicFramePr>
          <p:nvPr userDrawn="1">
            <p:custDataLst>
              <p:tags r:id="rId1"/>
            </p:custDataLst>
            <p:extLst>
              <p:ext uri="{D42A27DB-BD31-4B8C-83A1-F6EECF244321}">
                <p14:modId xmlns:p14="http://schemas.microsoft.com/office/powerpoint/2010/main" val="17178418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4" name="Object 3" hidden="1">
                        <a:extLst>
                          <a:ext uri="{FF2B5EF4-FFF2-40B4-BE49-F238E27FC236}">
                            <a16:creationId xmlns:a16="http://schemas.microsoft.com/office/drawing/2014/main" id="{26FCEDBA-CEAD-4D11-95D9-467AC2081CE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8CF2D7A4-E14F-41B2-8683-5A793EBBB105}"/>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US" sz="3000" b="0" i="0" baseline="0">
              <a:latin typeface="Arial" panose="020B0604020202020204" pitchFamily="34" charset="0"/>
              <a:ea typeface="+mj-ea"/>
              <a:cs typeface="+mj-cs"/>
              <a:sym typeface="Arial" panose="020B0604020202020204" pitchFamily="34" charset="0"/>
            </a:endParaRPr>
          </a:p>
        </p:txBody>
      </p:sp>
      <p:sp>
        <p:nvSpPr>
          <p:cNvPr id="5" name="Title 1">
            <a:extLst>
              <a:ext uri="{FF2B5EF4-FFF2-40B4-BE49-F238E27FC236}">
                <a16:creationId xmlns:a16="http://schemas.microsoft.com/office/drawing/2014/main" id="{507E3FE6-4EF7-4404-B89D-C9B3D825A833}"/>
              </a:ext>
            </a:extLst>
          </p:cNvPr>
          <p:cNvSpPr>
            <a:spLocks noGrp="1"/>
          </p:cNvSpPr>
          <p:nvPr>
            <p:ph type="ctrTitle"/>
          </p:nvPr>
        </p:nvSpPr>
        <p:spPr>
          <a:xfrm>
            <a:off x="382432" y="1541739"/>
            <a:ext cx="8420100" cy="1323703"/>
          </a:xfrm>
        </p:spPr>
        <p:txBody>
          <a:bodyPr>
            <a:noAutofit/>
          </a:bodyPr>
          <a:lstStyle>
            <a:lvl1pPr>
              <a:defRPr sz="3000" baseline="0">
                <a:solidFill>
                  <a:schemeClr val="bg1"/>
                </a:solidFill>
              </a:defRPr>
            </a:lvl1pPr>
          </a:lstStyle>
          <a:p>
            <a:r>
              <a:rPr lang="en-US"/>
              <a:t>Click to edit Master title style</a:t>
            </a:r>
          </a:p>
        </p:txBody>
      </p:sp>
      <p:sp>
        <p:nvSpPr>
          <p:cNvPr id="6" name="Subtitle 2">
            <a:extLst>
              <a:ext uri="{FF2B5EF4-FFF2-40B4-BE49-F238E27FC236}">
                <a16:creationId xmlns:a16="http://schemas.microsoft.com/office/drawing/2014/main" id="{376F4C96-EA57-482A-A7D2-79379660D88E}"/>
              </a:ext>
            </a:extLst>
          </p:cNvPr>
          <p:cNvSpPr>
            <a:spLocks noGrp="1"/>
          </p:cNvSpPr>
          <p:nvPr>
            <p:ph type="subTitle" idx="1"/>
          </p:nvPr>
        </p:nvSpPr>
        <p:spPr>
          <a:xfrm>
            <a:off x="382432" y="2928564"/>
            <a:ext cx="6934200" cy="500441"/>
          </a:xfrm>
        </p:spPr>
        <p:txBody>
          <a:bodyPr>
            <a:noAutofit/>
          </a:bodyPr>
          <a:lstStyle>
            <a:lvl1pPr marL="0" indent="0" algn="l">
              <a:spcBef>
                <a:spcPts val="0"/>
              </a:spcBef>
              <a:spcAft>
                <a:spcPts val="0"/>
              </a:spcAft>
              <a:buNone/>
              <a:defRPr sz="1400">
                <a:solidFill>
                  <a:schemeClr val="bg1"/>
                </a:solidFill>
                <a:latin typeface="+mj-lt"/>
                <a:cs typeface="Trade Gothic LT Std"/>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7" name="Picture 6">
            <a:extLst>
              <a:ext uri="{FF2B5EF4-FFF2-40B4-BE49-F238E27FC236}">
                <a16:creationId xmlns:a16="http://schemas.microsoft.com/office/drawing/2014/main" id="{60971522-D037-48BC-B7DF-A574F5558100}"/>
              </a:ext>
            </a:extLst>
          </p:cNvPr>
          <p:cNvPicPr>
            <a:picLocks noChangeAspect="1"/>
          </p:cNvPicPr>
          <p:nvPr userDrawn="1"/>
        </p:nvPicPr>
        <p:blipFill>
          <a:blip r:embed="rId6" cstate="email">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a:ext>
            </a:extLst>
          </a:blip>
          <a:stretch>
            <a:fillRect/>
          </a:stretch>
        </p:blipFill>
        <p:spPr>
          <a:xfrm>
            <a:off x="7257256" y="95901"/>
            <a:ext cx="2472322" cy="1380577"/>
          </a:xfrm>
          <a:prstGeom prst="rect">
            <a:avLst/>
          </a:prstGeom>
        </p:spPr>
      </p:pic>
      <p:sp>
        <p:nvSpPr>
          <p:cNvPr id="8" name="Picture Placeholder 3">
            <a:extLst>
              <a:ext uri="{FF2B5EF4-FFF2-40B4-BE49-F238E27FC236}">
                <a16:creationId xmlns:a16="http://schemas.microsoft.com/office/drawing/2014/main" id="{C7C23E8E-79F4-419D-85F2-415F79F84728}"/>
              </a:ext>
            </a:extLst>
          </p:cNvPr>
          <p:cNvSpPr>
            <a:spLocks noGrp="1"/>
          </p:cNvSpPr>
          <p:nvPr>
            <p:ph type="pic" sz="quarter" idx="12"/>
          </p:nvPr>
        </p:nvSpPr>
        <p:spPr>
          <a:xfrm>
            <a:off x="0" y="3776870"/>
            <a:ext cx="9906000" cy="3081130"/>
          </a:xfrm>
        </p:spPr>
        <p:txBody>
          <a:bodyPr/>
          <a:lstStyle/>
          <a:p>
            <a:r>
              <a:rPr lang="en-US"/>
              <a:t>Click icon to add picture</a:t>
            </a:r>
            <a:endParaRPr lang="en-GB"/>
          </a:p>
        </p:txBody>
      </p:sp>
    </p:spTree>
    <p:extLst>
      <p:ext uri="{BB962C8B-B14F-4D97-AF65-F5344CB8AC3E}">
        <p14:creationId xmlns:p14="http://schemas.microsoft.com/office/powerpoint/2010/main" val="187044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D75ED51-BC4D-4D8E-BD5E-84837DD08C9E}"/>
              </a:ext>
            </a:extLst>
          </p:cNvPr>
          <p:cNvGraphicFramePr>
            <a:graphicFrameLocks noChangeAspect="1"/>
          </p:cNvGraphicFramePr>
          <p:nvPr userDrawn="1">
            <p:custDataLst>
              <p:tags r:id="rId1"/>
            </p:custDataLst>
            <p:extLst>
              <p:ext uri="{D42A27DB-BD31-4B8C-83A1-F6EECF244321}">
                <p14:modId xmlns:p14="http://schemas.microsoft.com/office/powerpoint/2010/main" val="26921227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3" name="Object 2" hidden="1">
                        <a:extLst>
                          <a:ext uri="{FF2B5EF4-FFF2-40B4-BE49-F238E27FC236}">
                            <a16:creationId xmlns:a16="http://schemas.microsoft.com/office/drawing/2014/main" id="{AD75ED51-BC4D-4D8E-BD5E-84837DD08C9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FE1C495-F283-4426-A991-4B25C53AAAB5}"/>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GB" sz="3500" b="0" i="0" baseline="0">
              <a:latin typeface="Arial" panose="020B0604020202020204" pitchFamily="34" charset="0"/>
              <a:ea typeface="+mj-ea"/>
              <a:cs typeface="+mj-cs"/>
              <a:sym typeface="Arial" panose="020B0604020202020204" pitchFamily="34" charset="0"/>
            </a:endParaRPr>
          </a:p>
        </p:txBody>
      </p:sp>
    </p:spTree>
    <p:extLst>
      <p:ext uri="{BB962C8B-B14F-4D97-AF65-F5344CB8AC3E}">
        <p14:creationId xmlns:p14="http://schemas.microsoft.com/office/powerpoint/2010/main" val="760202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1F8FF9B-8083-47F7-8B5B-270FE7203E1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10C275B-D571-46BA-BDBF-DC9454682DA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DAC2AB7C-E8ED-41D6-A36F-6A5B7999CF68}"/>
              </a:ext>
            </a:extLst>
          </p:cNvPr>
          <p:cNvSpPr>
            <a:spLocks noGrp="1" noChangeArrowheads="1"/>
          </p:cNvSpPr>
          <p:nvPr>
            <p:ph type="sldNum" sz="quarter" idx="12"/>
          </p:nvPr>
        </p:nvSpPr>
        <p:spPr>
          <a:ln/>
        </p:spPr>
        <p:txBody>
          <a:bodyPr/>
          <a:lstStyle>
            <a:lvl1pPr>
              <a:defRPr/>
            </a:lvl1pPr>
          </a:lstStyle>
          <a:p>
            <a:pPr>
              <a:defRPr/>
            </a:pPr>
            <a:fld id="{83E9CA4D-D4D2-4A53-8393-2CA71DE0161F}" type="slidenum">
              <a:rPr lang="en-US" altLang="en-US"/>
              <a:pPr>
                <a:defRPr/>
              </a:pPr>
              <a:t>‹#›</a:t>
            </a:fld>
            <a:endParaRPr lang="en-US" altLang="en-US"/>
          </a:p>
        </p:txBody>
      </p:sp>
    </p:spTree>
    <p:extLst>
      <p:ext uri="{BB962C8B-B14F-4D97-AF65-F5344CB8AC3E}">
        <p14:creationId xmlns:p14="http://schemas.microsoft.com/office/powerpoint/2010/main" val="1382606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597AA09-DB83-48F6-8D53-0CA1BCAA4A4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485B9F86-5286-4285-95B9-48A5E258067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047BE651-C14C-4C6B-8A45-57CF781A7F33}"/>
              </a:ext>
            </a:extLst>
          </p:cNvPr>
          <p:cNvSpPr>
            <a:spLocks noGrp="1" noChangeArrowheads="1"/>
          </p:cNvSpPr>
          <p:nvPr>
            <p:ph type="sldNum" sz="quarter" idx="12"/>
          </p:nvPr>
        </p:nvSpPr>
        <p:spPr>
          <a:ln/>
        </p:spPr>
        <p:txBody>
          <a:bodyPr/>
          <a:lstStyle>
            <a:lvl1pPr>
              <a:defRPr/>
            </a:lvl1pPr>
          </a:lstStyle>
          <a:p>
            <a:pPr>
              <a:defRPr/>
            </a:pPr>
            <a:fld id="{9F54FEA6-37FC-4DED-83C9-271456BD3728}" type="slidenum">
              <a:rPr lang="en-US" altLang="en-US"/>
              <a:pPr>
                <a:defRPr/>
              </a:pPr>
              <a:t>‹#›</a:t>
            </a:fld>
            <a:endParaRPr lang="en-US" altLang="en-US"/>
          </a:p>
        </p:txBody>
      </p:sp>
    </p:spTree>
    <p:extLst>
      <p:ext uri="{BB962C8B-B14F-4D97-AF65-F5344CB8AC3E}">
        <p14:creationId xmlns:p14="http://schemas.microsoft.com/office/powerpoint/2010/main" val="1237202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32000" y="288002"/>
            <a:ext cx="8300585" cy="437684"/>
          </a:xfrm>
        </p:spPr>
        <p:txBody>
          <a:bodyPr wrap="square">
            <a:spAutoFit/>
          </a:bodyPr>
          <a:lstStyle>
            <a:lvl1pPr>
              <a:defRPr sz="2844" baseline="0"/>
            </a:lvl1pPr>
          </a:lstStyle>
          <a:p>
            <a:r>
              <a:rPr lang="en-GB"/>
              <a:t>Add Title</a:t>
            </a:r>
            <a:endParaRPr lang="en-US"/>
          </a:p>
        </p:txBody>
      </p:sp>
    </p:spTree>
    <p:extLst>
      <p:ext uri="{BB962C8B-B14F-4D97-AF65-F5344CB8AC3E}">
        <p14:creationId xmlns:p14="http://schemas.microsoft.com/office/powerpoint/2010/main" val="3338426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ingle colum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32000" y="288002"/>
            <a:ext cx="8331319" cy="437684"/>
          </a:xfrm>
        </p:spPr>
        <p:txBody>
          <a:bodyPr wrap="square">
            <a:spAutoFit/>
          </a:bodyPr>
          <a:lstStyle>
            <a:lvl1pPr>
              <a:defRPr sz="2844" baseline="0"/>
            </a:lvl1pPr>
          </a:lstStyle>
          <a:p>
            <a:r>
              <a:rPr lang="en-GB"/>
              <a:t>Add Title</a:t>
            </a:r>
            <a:endParaRPr lang="en-US"/>
          </a:p>
        </p:txBody>
      </p:sp>
    </p:spTree>
    <p:extLst>
      <p:ext uri="{BB962C8B-B14F-4D97-AF65-F5344CB8AC3E}">
        <p14:creationId xmlns:p14="http://schemas.microsoft.com/office/powerpoint/2010/main" val="2355977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Numbered list">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432000" y="288002"/>
            <a:ext cx="8300585" cy="437684"/>
          </a:xfrm>
        </p:spPr>
        <p:txBody>
          <a:bodyPr wrap="square">
            <a:spAutoFit/>
          </a:bodyPr>
          <a:lstStyle>
            <a:lvl1pPr>
              <a:defRPr sz="2844" baseline="0"/>
            </a:lvl1pPr>
          </a:lstStyle>
          <a:p>
            <a:r>
              <a:rPr lang="en-GB"/>
              <a:t>Add Title</a:t>
            </a:r>
            <a:endParaRPr lang="en-US"/>
          </a:p>
        </p:txBody>
      </p:sp>
    </p:spTree>
    <p:extLst>
      <p:ext uri="{BB962C8B-B14F-4D97-AF65-F5344CB8AC3E}">
        <p14:creationId xmlns:p14="http://schemas.microsoft.com/office/powerpoint/2010/main" val="3824130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12DF4911-8965-4AD1-A5A7-44EC3A320AF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A41415E-D471-4189-9667-9730C20ED0F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31DDB1DD-627B-446E-9B07-149D55B03313}"/>
              </a:ext>
            </a:extLst>
          </p:cNvPr>
          <p:cNvSpPr>
            <a:spLocks noGrp="1" noChangeArrowheads="1"/>
          </p:cNvSpPr>
          <p:nvPr>
            <p:ph type="sldNum" sz="quarter" idx="12"/>
          </p:nvPr>
        </p:nvSpPr>
        <p:spPr>
          <a:ln/>
        </p:spPr>
        <p:txBody>
          <a:bodyPr/>
          <a:lstStyle>
            <a:lvl1pPr>
              <a:defRPr/>
            </a:lvl1pPr>
          </a:lstStyle>
          <a:p>
            <a:fld id="{74896367-0527-43C1-873B-4E7ACC043C02}" type="slidenum">
              <a:rPr lang="en-US" altLang="en-US"/>
              <a:pPr/>
              <a:t>‹#›</a:t>
            </a:fld>
            <a:endParaRPr lang="en-US" altLang="en-US"/>
          </a:p>
        </p:txBody>
      </p:sp>
    </p:spTree>
    <p:extLst>
      <p:ext uri="{BB962C8B-B14F-4D97-AF65-F5344CB8AC3E}">
        <p14:creationId xmlns:p14="http://schemas.microsoft.com/office/powerpoint/2010/main" val="3010911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9"/>
            </p:custDataLst>
            <p:extLst>
              <p:ext uri="{D42A27DB-BD31-4B8C-83A1-F6EECF244321}">
                <p14:modId xmlns:p14="http://schemas.microsoft.com/office/powerpoint/2010/main" val="3628866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21" imgW="270" imgH="270" progId="TCLayout.ActiveDocument.1">
                  <p:embed/>
                </p:oleObj>
              </mc:Choice>
              <mc:Fallback>
                <p:oleObj name="think-cell Slide" r:id="rId21" imgW="270" imgH="270" progId="TCLayout.ActiveDocument.1">
                  <p:embed/>
                  <p:pic>
                    <p:nvPicPr>
                      <p:cNvPr id="4" name="Object 3" hidden="1"/>
                      <p:cNvPicPr/>
                      <p:nvPr/>
                    </p:nvPicPr>
                    <p:blipFill>
                      <a:blip r:embed="rId22"/>
                      <a:stretch>
                        <a:fillRect/>
                      </a:stretch>
                    </p:blipFill>
                    <p:spPr>
                      <a:xfrm>
                        <a:off x="1588" y="1588"/>
                        <a:ext cx="1587" cy="1587"/>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9728B084-84B0-487F-82DB-8B5855E62074}"/>
              </a:ext>
            </a:extLst>
          </p:cNvPr>
          <p:cNvSpPr/>
          <p:nvPr userDrawn="1">
            <p:custDataLst>
              <p:tags r:id="rId20"/>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eaLnBrk="0">
              <a:lnSpc>
                <a:spcPct val="100000"/>
              </a:lnSpc>
              <a:spcBef>
                <a:spcPct val="0"/>
              </a:spcBef>
              <a:spcAft>
                <a:spcPct val="0"/>
              </a:spcAft>
            </a:pPr>
            <a:endParaRPr lang="en-US" sz="2400" b="0" i="0" baseline="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432000" y="136524"/>
            <a:ext cx="8412497" cy="960439"/>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432000" y="1340783"/>
            <a:ext cx="9057504" cy="5015565"/>
          </a:xfrm>
          <a:prstGeom prst="rect">
            <a:avLst/>
          </a:prstGeom>
        </p:spPr>
        <p:txBody>
          <a:bodyPr vert="horz" lIns="0" tIns="0" rIns="0" bIns="0" rtlCol="0">
            <a:noAutofit/>
          </a:bodyPr>
          <a:lstStyle/>
          <a:p>
            <a:pPr lvl="0"/>
            <a:r>
              <a:rPr lang="en-US"/>
              <a:t>Click to edit Master text styles</a:t>
            </a:r>
          </a:p>
          <a:p>
            <a:pPr lvl="1"/>
            <a:r>
              <a:rPr lang="en-US"/>
              <a:t>Second level </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11" name="Slide Number Placeholder 10">
            <a:extLst>
              <a:ext uri="{FF2B5EF4-FFF2-40B4-BE49-F238E27FC236}">
                <a16:creationId xmlns:a16="http://schemas.microsoft.com/office/drawing/2014/main" id="{6E81C53D-9E85-4B6E-9C0F-BACC1AE9D3D9}"/>
              </a:ext>
            </a:extLst>
          </p:cNvPr>
          <p:cNvSpPr>
            <a:spLocks noGrp="1"/>
          </p:cNvSpPr>
          <p:nvPr>
            <p:ph type="sldNum" sz="quarter" idx="4"/>
          </p:nvPr>
        </p:nvSpPr>
        <p:spPr>
          <a:xfrm>
            <a:off x="9489504" y="6453336"/>
            <a:ext cx="416496" cy="391213"/>
          </a:xfrm>
          <a:prstGeom prst="rect">
            <a:avLst/>
          </a:prstGeom>
        </p:spPr>
        <p:txBody>
          <a:bodyPr vert="horz" lIns="91440" tIns="45720" rIns="91440" bIns="45720" rtlCol="0" anchor="ctr"/>
          <a:lstStyle>
            <a:lvl1pPr algn="r">
              <a:defRPr sz="1000" b="0">
                <a:solidFill>
                  <a:schemeClr val="tx1"/>
                </a:solidFill>
                <a:latin typeface="+mn-lt"/>
              </a:defRPr>
            </a:lvl1pPr>
          </a:lstStyle>
          <a:p>
            <a:fld id="{79A90BDF-CA81-4EC9-9751-DFAEDE31597B}" type="slidenum">
              <a:rPr lang="en-GB" smtClean="0"/>
              <a:pPr/>
              <a:t>‹#›</a:t>
            </a:fld>
            <a:endParaRPr lang="en-GB"/>
          </a:p>
        </p:txBody>
      </p:sp>
    </p:spTree>
    <p:extLst>
      <p:ext uri="{BB962C8B-B14F-4D97-AF65-F5344CB8AC3E}">
        <p14:creationId xmlns:p14="http://schemas.microsoft.com/office/powerpoint/2010/main" val="4154979494"/>
      </p:ext>
    </p:extLst>
  </p:cSld>
  <p:clrMap bg1="lt1" tx1="dk1" bg2="lt2" tx2="dk2" accent1="accent1" accent2="accent2" accent3="accent3" accent4="accent4" accent5="accent5" accent6="accent6" hlink="hlink" folHlink="folHlink"/>
  <p:sldLayoutIdLst>
    <p:sldLayoutId id="2147484093" r:id="rId1"/>
    <p:sldLayoutId id="2147484101" r:id="rId2"/>
    <p:sldLayoutId id="2147484104" r:id="rId3"/>
    <p:sldLayoutId id="2147484102" r:id="rId4"/>
    <p:sldLayoutId id="2147484094" r:id="rId5"/>
    <p:sldLayoutId id="2147484106" r:id="rId6"/>
    <p:sldLayoutId id="2147484107" r:id="rId7"/>
    <p:sldLayoutId id="2147484103" r:id="rId8"/>
    <p:sldLayoutId id="2147484099" r:id="rId9"/>
    <p:sldLayoutId id="2147484092" r:id="rId10"/>
    <p:sldLayoutId id="2147484095" r:id="rId11"/>
    <p:sldLayoutId id="2147484109" r:id="rId12"/>
    <p:sldLayoutId id="2147484111" r:id="rId13"/>
    <p:sldLayoutId id="2147484112" r:id="rId14"/>
    <p:sldLayoutId id="2147484113" r:id="rId15"/>
    <p:sldLayoutId id="2147484115" r:id="rId16"/>
    <p:sldLayoutId id="2147484116" r:id="rId17"/>
  </p:sldLayoutIdLst>
  <p:hf hdr="0" ftr="0" dt="0"/>
  <p:txStyles>
    <p:titleStyle>
      <a:lvl1pPr algn="l" defTabSz="457200" rtl="0" eaLnBrk="1" latinLnBrk="0" hangingPunct="1">
        <a:spcBef>
          <a:spcPct val="0"/>
        </a:spcBef>
        <a:buNone/>
        <a:defRPr sz="2400" kern="1200">
          <a:solidFill>
            <a:schemeClr val="tx1"/>
          </a:solidFill>
          <a:latin typeface="+mj-lt"/>
          <a:ea typeface="+mj-ea"/>
          <a:cs typeface="+mj-cs"/>
        </a:defRPr>
      </a:lvl1pPr>
    </p:titleStyle>
    <p:bodyStyle>
      <a:lvl1pPr marL="36000" indent="0" algn="l" defTabSz="457200" rtl="0" eaLnBrk="1" latinLnBrk="0" hangingPunct="1">
        <a:lnSpc>
          <a:spcPct val="110000"/>
        </a:lnSpc>
        <a:spcBef>
          <a:spcPts val="0"/>
        </a:spcBef>
        <a:spcAft>
          <a:spcPts val="300"/>
        </a:spcAft>
        <a:buFont typeface="Arial" panose="020B0604020202020204" pitchFamily="34" charset="0"/>
        <a:buNone/>
        <a:tabLst/>
        <a:defRPr sz="1400" kern="1200">
          <a:solidFill>
            <a:schemeClr val="tx1"/>
          </a:solidFill>
          <a:latin typeface="+mn-lt"/>
          <a:ea typeface="+mn-ea"/>
          <a:cs typeface="+mn-cs"/>
        </a:defRPr>
      </a:lvl1pPr>
      <a:lvl2pPr marL="265113" indent="-215900" algn="l" defTabSz="457200" rtl="0" eaLnBrk="1" latinLnBrk="0" hangingPunct="1">
        <a:lnSpc>
          <a:spcPct val="110000"/>
        </a:lnSpc>
        <a:spcBef>
          <a:spcPts val="0"/>
        </a:spcBef>
        <a:spcAft>
          <a:spcPts val="300"/>
        </a:spcAft>
        <a:buFont typeface="Arial" panose="020B0604020202020204" pitchFamily="34" charset="0"/>
        <a:buChar char="•"/>
        <a:tabLst/>
        <a:defRPr sz="1200" kern="1200">
          <a:solidFill>
            <a:schemeClr val="tx1"/>
          </a:solidFill>
          <a:latin typeface="+mn-lt"/>
          <a:ea typeface="+mn-ea"/>
          <a:cs typeface="+mn-cs"/>
        </a:defRPr>
      </a:lvl2pPr>
      <a:lvl3pPr marL="538163" indent="-215900" algn="l" defTabSz="457200" rtl="0" eaLnBrk="1" latinLnBrk="0" hangingPunct="1">
        <a:lnSpc>
          <a:spcPct val="110000"/>
        </a:lnSpc>
        <a:spcBef>
          <a:spcPts val="0"/>
        </a:spcBef>
        <a:spcAft>
          <a:spcPts val="300"/>
        </a:spcAft>
        <a:buFont typeface="Courier New" panose="02070309020205020404" pitchFamily="49" charset="0"/>
        <a:buChar char="o"/>
        <a:tabLst/>
        <a:defRPr sz="1100" kern="1200">
          <a:solidFill>
            <a:schemeClr val="bg2"/>
          </a:solidFill>
          <a:latin typeface="+mn-lt"/>
          <a:ea typeface="+mn-ea"/>
          <a:cs typeface="+mn-cs"/>
        </a:defRPr>
      </a:lvl3pPr>
      <a:lvl4pPr marL="803275" indent="-215900" algn="l" defTabSz="457200" rtl="0" eaLnBrk="1" latinLnBrk="0" hangingPunct="1">
        <a:lnSpc>
          <a:spcPct val="110000"/>
        </a:lnSpc>
        <a:spcBef>
          <a:spcPts val="0"/>
        </a:spcBef>
        <a:spcAft>
          <a:spcPts val="300"/>
        </a:spcAft>
        <a:buFont typeface="Arial" panose="020B0604020202020204" pitchFamily="34" charset="0"/>
        <a:buChar char="–"/>
        <a:tabLst/>
        <a:defRPr sz="1100" kern="1200">
          <a:solidFill>
            <a:schemeClr val="bg2"/>
          </a:solidFill>
          <a:latin typeface="+mn-lt"/>
          <a:ea typeface="+mn-ea"/>
          <a:cs typeface="+mn-cs"/>
        </a:defRPr>
      </a:lvl4pPr>
      <a:lvl5pPr marL="36000" indent="0" algn="l" defTabSz="457200" rtl="0" eaLnBrk="1" latinLnBrk="0" hangingPunct="1">
        <a:lnSpc>
          <a:spcPct val="110000"/>
        </a:lnSpc>
        <a:spcBef>
          <a:spcPts val="0"/>
        </a:spcBef>
        <a:spcAft>
          <a:spcPts val="300"/>
        </a:spcAft>
        <a:buFont typeface="Arial" panose="020B0604020202020204" pitchFamily="34" charset="0"/>
        <a:buNone/>
        <a:tabLst/>
        <a:defRPr sz="1400" kern="1200">
          <a:solidFill>
            <a:schemeClr val="tx1"/>
          </a:solidFill>
          <a:latin typeface="+mn-lt"/>
          <a:ea typeface="+mn-ea"/>
          <a:cs typeface="+mn-cs"/>
        </a:defRPr>
      </a:lvl5pPr>
      <a:lvl6pPr marL="265113" indent="-215900" algn="l" defTabSz="265113" rtl="0" eaLnBrk="1" latinLnBrk="0" hangingPunct="1">
        <a:lnSpc>
          <a:spcPct val="110000"/>
        </a:lnSpc>
        <a:spcBef>
          <a:spcPts val="0"/>
        </a:spcBef>
        <a:spcAft>
          <a:spcPts val="300"/>
        </a:spcAft>
        <a:buFont typeface="Arial" panose="020B0604020202020204" pitchFamily="34" charset="0"/>
        <a:buChar char="•"/>
        <a:defRPr sz="1200" kern="1200">
          <a:solidFill>
            <a:schemeClr val="tx1"/>
          </a:solidFill>
          <a:latin typeface="+mn-lt"/>
          <a:ea typeface="+mn-ea"/>
          <a:cs typeface="+mn-cs"/>
        </a:defRPr>
      </a:lvl6pPr>
      <a:lvl7pPr marL="538163" indent="-215900" algn="l" defTabSz="457200" rtl="0" eaLnBrk="1" latinLnBrk="0" hangingPunct="1">
        <a:lnSpc>
          <a:spcPct val="110000"/>
        </a:lnSpc>
        <a:spcBef>
          <a:spcPts val="0"/>
        </a:spcBef>
        <a:spcAft>
          <a:spcPts val="300"/>
        </a:spcAft>
        <a:buFont typeface="Courier New" panose="02070309020205020404" pitchFamily="49" charset="0"/>
        <a:buChar char="o"/>
        <a:defRPr sz="1100" kern="1200">
          <a:solidFill>
            <a:schemeClr val="bg2"/>
          </a:solidFill>
          <a:latin typeface="+mn-lt"/>
          <a:ea typeface="+mn-ea"/>
          <a:cs typeface="+mn-cs"/>
        </a:defRPr>
      </a:lvl7pPr>
      <a:lvl8pPr marL="803275" indent="-215900" algn="l" defTabSz="457200" rtl="0" eaLnBrk="1" latinLnBrk="0" hangingPunct="1">
        <a:lnSpc>
          <a:spcPct val="110000"/>
        </a:lnSpc>
        <a:spcBef>
          <a:spcPts val="0"/>
        </a:spcBef>
        <a:spcAft>
          <a:spcPts val="300"/>
        </a:spcAft>
        <a:buFont typeface="Arial" panose="020B0604020202020204" pitchFamily="34" charset="0"/>
        <a:buChar char="–"/>
        <a:defRPr sz="1100" kern="1200">
          <a:solidFill>
            <a:schemeClr val="bg2"/>
          </a:solidFill>
          <a:latin typeface="+mn-lt"/>
          <a:ea typeface="+mn-ea"/>
          <a:cs typeface="+mn-cs"/>
        </a:defRPr>
      </a:lvl8pPr>
      <a:lvl9pPr marL="36000" indent="0" algn="l" defTabSz="457200" rtl="0" eaLnBrk="1" latinLnBrk="0" hangingPunct="1">
        <a:lnSpc>
          <a:spcPct val="110000"/>
        </a:lnSpc>
        <a:spcBef>
          <a:spcPts val="0"/>
        </a:spcBef>
        <a:spcAft>
          <a:spcPts val="300"/>
        </a:spcAft>
        <a:buFont typeface="Arial"/>
        <a:buNone/>
        <a:defRPr sz="14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26.xml"/><Relationship Id="rId5" Type="http://schemas.openxmlformats.org/officeDocument/2006/relationships/image" Target="../media/image5.emf"/><Relationship Id="rId4" Type="http://schemas.openxmlformats.org/officeDocument/2006/relationships/oleObject" Target="../embeddings/oleObject13.bin"/></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8.xml"/><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hyperlink" Target="http://learn.e-limu.org/topic/view/?c=457" TargetMode="External"/><Relationship Id="rId7" Type="http://schemas.openxmlformats.org/officeDocument/2006/relationships/hyperlink" Target="https://commons.wikimedia.org/wiki/File:Flag_of_Kenya.png" TargetMode="External"/><Relationship Id="rId2" Type="http://schemas.openxmlformats.org/officeDocument/2006/relationships/image" Target="../media/image36.jpeg"/><Relationship Id="rId1" Type="http://schemas.openxmlformats.org/officeDocument/2006/relationships/slideLayout" Target="../slideLayouts/slideLayout16.xml"/><Relationship Id="rId6" Type="http://schemas.openxmlformats.org/officeDocument/2006/relationships/image" Target="../media/image38.png"/><Relationship Id="rId5" Type="http://schemas.openxmlformats.org/officeDocument/2006/relationships/hyperlink" Target="https://pursuingveritas.com/2015/10/26/book-review-a-history-of-christian-muslim-relations-goddard/" TargetMode="External"/><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2.xml"/><Relationship Id="rId4" Type="http://schemas.openxmlformats.org/officeDocument/2006/relationships/image" Target="../media/image42.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3897C5B-40A7-49EB-B053-054DCA77589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4" name="Object 3" hidden="1">
                        <a:extLst>
                          <a:ext uri="{FF2B5EF4-FFF2-40B4-BE49-F238E27FC236}">
                            <a16:creationId xmlns:a16="http://schemas.microsoft.com/office/drawing/2014/main" id="{03897C5B-40A7-49EB-B053-054DCA7758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F194693-98FA-4750-8FB1-E9554C3595F8}"/>
              </a:ext>
            </a:extLst>
          </p:cNvPr>
          <p:cNvSpPr>
            <a:spLocks noGrp="1"/>
          </p:cNvSpPr>
          <p:nvPr>
            <p:ph type="ctrTitle"/>
          </p:nvPr>
        </p:nvSpPr>
        <p:spPr>
          <a:xfrm>
            <a:off x="19698" y="1541739"/>
            <a:ext cx="9886301" cy="1323703"/>
          </a:xfrm>
        </p:spPr>
        <p:txBody>
          <a:bodyPr/>
          <a:lstStyle/>
          <a:p>
            <a:pPr algn="ctr"/>
            <a:r>
              <a:rPr lang="en-GB" b="1" dirty="0"/>
              <a:t>Islamic Arguments Against </a:t>
            </a:r>
            <a:br>
              <a:rPr lang="en-GB" b="1" dirty="0"/>
            </a:br>
            <a:r>
              <a:rPr lang="en-GB" b="1" dirty="0" err="1"/>
              <a:t>Militantant</a:t>
            </a:r>
            <a:r>
              <a:rPr lang="en-GB" b="1" dirty="0"/>
              <a:t> Jihadist Terrorism</a:t>
            </a:r>
            <a:br>
              <a:rPr lang="en-GB" b="1" dirty="0"/>
            </a:br>
            <a:br>
              <a:rPr lang="en-GB" b="1" dirty="0"/>
            </a:br>
            <a:br>
              <a:rPr lang="en-GB" b="1" dirty="0"/>
            </a:br>
            <a:r>
              <a:rPr lang="en-GB" dirty="0"/>
              <a:t>(Imam Dr) </a:t>
            </a:r>
            <a:br>
              <a:rPr lang="en-GB" dirty="0"/>
            </a:br>
            <a:r>
              <a:rPr lang="en-GB" dirty="0"/>
              <a:t>Usama Hasan</a:t>
            </a:r>
            <a:br>
              <a:rPr lang="en-GB" dirty="0"/>
            </a:br>
            <a:r>
              <a:rPr lang="en-GB" dirty="0"/>
              <a:t> </a:t>
            </a:r>
            <a:br>
              <a:rPr lang="en-GB" dirty="0"/>
            </a:br>
            <a:r>
              <a:rPr lang="en-GB" dirty="0"/>
              <a:t>Senior Analyst</a:t>
            </a:r>
            <a:br>
              <a:rPr lang="en-GB" dirty="0"/>
            </a:br>
            <a:r>
              <a:rPr lang="en-GB" dirty="0"/>
              <a:t>Extremism Policy Unit</a:t>
            </a:r>
            <a:br>
              <a:rPr lang="en-GB" dirty="0"/>
            </a:br>
            <a:br>
              <a:rPr lang="en-GB" dirty="0"/>
            </a:br>
            <a:r>
              <a:rPr lang="en-GB" b="1" i="1" dirty="0"/>
              <a:t>Presentation to ICSVE, 22 March 2022</a:t>
            </a:r>
            <a:endParaRPr lang="en-US" b="1" i="1" dirty="0"/>
          </a:p>
        </p:txBody>
      </p:sp>
    </p:spTree>
    <p:extLst>
      <p:ext uri="{BB962C8B-B14F-4D97-AF65-F5344CB8AC3E}">
        <p14:creationId xmlns:p14="http://schemas.microsoft.com/office/powerpoint/2010/main" val="237846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0F5B-665A-4B6D-BCE4-0BA3C0956769}"/>
              </a:ext>
            </a:extLst>
          </p:cNvPr>
          <p:cNvSpPr>
            <a:spLocks noGrp="1"/>
          </p:cNvSpPr>
          <p:nvPr>
            <p:ph type="ctrTitle"/>
          </p:nvPr>
        </p:nvSpPr>
        <p:spPr>
          <a:xfrm>
            <a:off x="325413" y="288000"/>
            <a:ext cx="9435275" cy="2215991"/>
          </a:xfrm>
        </p:spPr>
        <p:txBody>
          <a:bodyPr/>
          <a:lstStyle/>
          <a:p>
            <a:r>
              <a:rPr lang="en-US" sz="2400" b="1" dirty="0"/>
              <a:t>Sir Tony Blair, January 2019</a:t>
            </a:r>
            <a:br>
              <a:rPr lang="en-US" sz="2400" b="1" dirty="0"/>
            </a:br>
            <a:br>
              <a:rPr lang="en-US" sz="2400" b="1" dirty="0"/>
            </a:br>
            <a:br>
              <a:rPr lang="en-US" sz="2400" b="1" dirty="0"/>
            </a:br>
            <a:r>
              <a:rPr lang="en-US" sz="2400" dirty="0"/>
              <a:t>(We must distinguish between Islam &amp; Islamism: they are not the same.)</a:t>
            </a:r>
            <a:br>
              <a:rPr lang="en-US" sz="2400" dirty="0"/>
            </a:br>
            <a:endParaRPr lang="en-GB" dirty="0"/>
          </a:p>
        </p:txBody>
      </p:sp>
      <p:sp>
        <p:nvSpPr>
          <p:cNvPr id="3" name="Slide Number Placeholder 2">
            <a:extLst>
              <a:ext uri="{FF2B5EF4-FFF2-40B4-BE49-F238E27FC236}">
                <a16:creationId xmlns:a16="http://schemas.microsoft.com/office/drawing/2014/main" id="{2F44B662-7DCA-4E10-9701-3337AE390EA3}"/>
              </a:ext>
            </a:extLst>
          </p:cNvPr>
          <p:cNvSpPr>
            <a:spLocks noGrp="1"/>
          </p:cNvSpPr>
          <p:nvPr>
            <p:ph type="sldNum" sz="quarter" idx="4"/>
          </p:nvPr>
        </p:nvSpPr>
        <p:spPr/>
        <p:txBody>
          <a:bodyPr/>
          <a:lstStyle/>
          <a:p>
            <a:fld id="{79A90BDF-CA81-4EC9-9751-DFAEDE31597B}" type="slidenum">
              <a:rPr lang="en-GB" smtClean="0"/>
              <a:pPr/>
              <a:t>1</a:t>
            </a:fld>
            <a:endParaRPr lang="en-GB"/>
          </a:p>
        </p:txBody>
      </p:sp>
      <p:sp>
        <p:nvSpPr>
          <p:cNvPr id="4" name="Text Placeholder 3">
            <a:extLst>
              <a:ext uri="{FF2B5EF4-FFF2-40B4-BE49-F238E27FC236}">
                <a16:creationId xmlns:a16="http://schemas.microsoft.com/office/drawing/2014/main" id="{055839CD-85FF-4333-963D-4AA159D556F2}"/>
              </a:ext>
            </a:extLst>
          </p:cNvPr>
          <p:cNvSpPr>
            <a:spLocks noGrp="1"/>
          </p:cNvSpPr>
          <p:nvPr>
            <p:ph type="body" sz="quarter" idx="10"/>
          </p:nvPr>
        </p:nvSpPr>
        <p:spPr/>
        <p:txBody>
          <a:bodyPr/>
          <a:lstStyle/>
          <a:p>
            <a:endParaRPr lang="en-GB"/>
          </a:p>
        </p:txBody>
      </p:sp>
      <p:pic>
        <p:nvPicPr>
          <p:cNvPr id="5" name="Picture 2" descr="“Of the billions spent since 9/11 on countering islamist extremism &amp; terrorism, very little has been invested in tackling the underlying ideology.”&#10;- Tony Blair, January 2019">
            <a:extLst>
              <a:ext uri="{FF2B5EF4-FFF2-40B4-BE49-F238E27FC236}">
                <a16:creationId xmlns:a16="http://schemas.microsoft.com/office/drawing/2014/main" id="{B2B6F861-5A8A-490E-90AE-DAC2A32A32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558" y="1771126"/>
            <a:ext cx="5404884" cy="30402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43A7DC6-63A3-4442-8F4C-853FF2349118}"/>
              </a:ext>
            </a:extLst>
          </p:cNvPr>
          <p:cNvSpPr txBox="1"/>
          <p:nvPr/>
        </p:nvSpPr>
        <p:spPr>
          <a:xfrm>
            <a:off x="748625" y="4954773"/>
            <a:ext cx="8476090" cy="1200329"/>
          </a:xfrm>
          <a:prstGeom prst="rect">
            <a:avLst/>
          </a:prstGeom>
          <a:noFill/>
        </p:spPr>
        <p:txBody>
          <a:bodyPr wrap="square" rtlCol="0" anchor="t">
            <a:spAutoFit/>
          </a:bodyPr>
          <a:lstStyle/>
          <a:p>
            <a:pPr marL="0"/>
            <a:r>
              <a:rPr lang="en-US" sz="2400" b="1" i="1" dirty="0"/>
              <a:t>“Of the billions spent since 9/11 on countering Islamist extremism &amp; terrorism, very little has been invested in tackling the underlying ideology.”</a:t>
            </a:r>
          </a:p>
        </p:txBody>
      </p:sp>
    </p:spTree>
    <p:extLst>
      <p:ext uri="{BB962C8B-B14F-4D97-AF65-F5344CB8AC3E}">
        <p14:creationId xmlns:p14="http://schemas.microsoft.com/office/powerpoint/2010/main" val="3255644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ABBF-2FA4-4620-A6CC-116A0B071BD3}"/>
              </a:ext>
            </a:extLst>
          </p:cNvPr>
          <p:cNvSpPr>
            <a:spLocks noGrp="1"/>
          </p:cNvSpPr>
          <p:nvPr>
            <p:ph type="ctrTitle"/>
          </p:nvPr>
        </p:nvSpPr>
        <p:spPr/>
        <p:txBody>
          <a:bodyPr/>
          <a:lstStyle/>
          <a:p>
            <a:pPr algn="ctr"/>
            <a:r>
              <a:rPr lang="en-GB" altLang="en-US" sz="2400" b="1" dirty="0"/>
              <a:t>SYNOPSIS</a:t>
            </a:r>
            <a:endParaRPr lang="en-GB" dirty="0"/>
          </a:p>
        </p:txBody>
      </p:sp>
      <p:sp>
        <p:nvSpPr>
          <p:cNvPr id="3" name="Slide Number Placeholder 2">
            <a:extLst>
              <a:ext uri="{FF2B5EF4-FFF2-40B4-BE49-F238E27FC236}">
                <a16:creationId xmlns:a16="http://schemas.microsoft.com/office/drawing/2014/main" id="{C3357FFD-583D-42F3-B470-76BD5937D25E}"/>
              </a:ext>
            </a:extLst>
          </p:cNvPr>
          <p:cNvSpPr>
            <a:spLocks noGrp="1"/>
          </p:cNvSpPr>
          <p:nvPr>
            <p:ph type="sldNum" sz="quarter" idx="4"/>
          </p:nvPr>
        </p:nvSpPr>
        <p:spPr/>
        <p:txBody>
          <a:bodyPr/>
          <a:lstStyle/>
          <a:p>
            <a:fld id="{79A90BDF-CA81-4EC9-9751-DFAEDE31597B}" type="slidenum">
              <a:rPr lang="en-GB" smtClean="0"/>
              <a:pPr/>
              <a:t>2</a:t>
            </a:fld>
            <a:endParaRPr lang="en-GB"/>
          </a:p>
        </p:txBody>
      </p:sp>
      <p:sp>
        <p:nvSpPr>
          <p:cNvPr id="4" name="Text Placeholder 3">
            <a:extLst>
              <a:ext uri="{FF2B5EF4-FFF2-40B4-BE49-F238E27FC236}">
                <a16:creationId xmlns:a16="http://schemas.microsoft.com/office/drawing/2014/main" id="{2643E79A-AEFA-458F-BC8D-20DDAFA4DB45}"/>
              </a:ext>
            </a:extLst>
          </p:cNvPr>
          <p:cNvSpPr>
            <a:spLocks noGrp="1"/>
          </p:cNvSpPr>
          <p:nvPr>
            <p:ph type="body" sz="quarter" idx="10"/>
          </p:nvPr>
        </p:nvSpPr>
        <p:spPr/>
        <p:txBody>
          <a:bodyPr/>
          <a:lstStyle/>
          <a:p>
            <a:endParaRPr lang="en-GB"/>
          </a:p>
        </p:txBody>
      </p:sp>
      <p:sp>
        <p:nvSpPr>
          <p:cNvPr id="5" name="Content Placeholder 2">
            <a:extLst>
              <a:ext uri="{FF2B5EF4-FFF2-40B4-BE49-F238E27FC236}">
                <a16:creationId xmlns:a16="http://schemas.microsoft.com/office/drawing/2014/main" id="{00DDC932-9630-4BE5-A644-A49A0B25CD9E}"/>
              </a:ext>
            </a:extLst>
          </p:cNvPr>
          <p:cNvSpPr txBox="1">
            <a:spLocks/>
          </p:cNvSpPr>
          <p:nvPr/>
        </p:nvSpPr>
        <p:spPr>
          <a:xfrm>
            <a:off x="822325" y="981076"/>
            <a:ext cx="8229600" cy="4530725"/>
          </a:xfrm>
          <a:prstGeom prst="rect">
            <a:avLst/>
          </a:prstGeom>
        </p:spPr>
        <p:txBody>
          <a:bodyPr/>
          <a:lstStyle>
            <a:lvl1pPr marL="36000" indent="0" algn="l" defTabSz="457200" rtl="0" eaLnBrk="1" latinLnBrk="0" hangingPunct="1">
              <a:lnSpc>
                <a:spcPct val="110000"/>
              </a:lnSpc>
              <a:spcBef>
                <a:spcPts val="0"/>
              </a:spcBef>
              <a:spcAft>
                <a:spcPts val="300"/>
              </a:spcAft>
              <a:buFont typeface="Arial" panose="020B0604020202020204" pitchFamily="34" charset="0"/>
              <a:buNone/>
              <a:tabLst/>
              <a:defRPr sz="1400" kern="1200">
                <a:solidFill>
                  <a:schemeClr val="tx1"/>
                </a:solidFill>
                <a:latin typeface="+mn-lt"/>
                <a:ea typeface="+mn-ea"/>
                <a:cs typeface="+mn-cs"/>
              </a:defRPr>
            </a:lvl1pPr>
            <a:lvl2pPr marL="265113" indent="-215900" algn="l" defTabSz="457200" rtl="0" eaLnBrk="1" latinLnBrk="0" hangingPunct="1">
              <a:lnSpc>
                <a:spcPct val="110000"/>
              </a:lnSpc>
              <a:spcBef>
                <a:spcPts val="0"/>
              </a:spcBef>
              <a:spcAft>
                <a:spcPts val="300"/>
              </a:spcAft>
              <a:buFont typeface="Arial" panose="020B0604020202020204" pitchFamily="34" charset="0"/>
              <a:buChar char="•"/>
              <a:tabLst/>
              <a:defRPr sz="1200" kern="1200">
                <a:solidFill>
                  <a:schemeClr val="tx1"/>
                </a:solidFill>
                <a:latin typeface="+mn-lt"/>
                <a:ea typeface="+mn-ea"/>
                <a:cs typeface="+mn-cs"/>
              </a:defRPr>
            </a:lvl2pPr>
            <a:lvl3pPr marL="538163" indent="-215900" algn="l" defTabSz="457200" rtl="0" eaLnBrk="1" latinLnBrk="0" hangingPunct="1">
              <a:lnSpc>
                <a:spcPct val="110000"/>
              </a:lnSpc>
              <a:spcBef>
                <a:spcPts val="0"/>
              </a:spcBef>
              <a:spcAft>
                <a:spcPts val="300"/>
              </a:spcAft>
              <a:buFont typeface="Courier New" panose="02070309020205020404" pitchFamily="49" charset="0"/>
              <a:buChar char="o"/>
              <a:tabLst/>
              <a:defRPr sz="1100" kern="1200">
                <a:solidFill>
                  <a:schemeClr val="bg2"/>
                </a:solidFill>
                <a:latin typeface="+mn-lt"/>
                <a:ea typeface="+mn-ea"/>
                <a:cs typeface="+mn-cs"/>
              </a:defRPr>
            </a:lvl3pPr>
            <a:lvl4pPr marL="803275" indent="-215900" algn="l" defTabSz="457200" rtl="0" eaLnBrk="1" latinLnBrk="0" hangingPunct="1">
              <a:lnSpc>
                <a:spcPct val="110000"/>
              </a:lnSpc>
              <a:spcBef>
                <a:spcPts val="0"/>
              </a:spcBef>
              <a:spcAft>
                <a:spcPts val="300"/>
              </a:spcAft>
              <a:buFont typeface="Arial" panose="020B0604020202020204" pitchFamily="34" charset="0"/>
              <a:buChar char="–"/>
              <a:tabLst/>
              <a:defRPr sz="1100" kern="1200">
                <a:solidFill>
                  <a:schemeClr val="bg2"/>
                </a:solidFill>
                <a:latin typeface="+mn-lt"/>
                <a:ea typeface="+mn-ea"/>
                <a:cs typeface="+mn-cs"/>
              </a:defRPr>
            </a:lvl4pPr>
            <a:lvl5pPr marL="36000" indent="0" algn="l" defTabSz="457200" rtl="0" eaLnBrk="1" latinLnBrk="0" hangingPunct="1">
              <a:lnSpc>
                <a:spcPct val="110000"/>
              </a:lnSpc>
              <a:spcBef>
                <a:spcPts val="0"/>
              </a:spcBef>
              <a:spcAft>
                <a:spcPts val="300"/>
              </a:spcAft>
              <a:buFont typeface="Arial" panose="020B0604020202020204" pitchFamily="34" charset="0"/>
              <a:buNone/>
              <a:tabLst/>
              <a:defRPr sz="1400" kern="1200">
                <a:solidFill>
                  <a:schemeClr val="tx1"/>
                </a:solidFill>
                <a:latin typeface="+mn-lt"/>
                <a:ea typeface="+mn-ea"/>
                <a:cs typeface="+mn-cs"/>
              </a:defRPr>
            </a:lvl5pPr>
            <a:lvl6pPr marL="265113" indent="-215900" algn="l" defTabSz="265113" rtl="0" eaLnBrk="1" latinLnBrk="0" hangingPunct="1">
              <a:lnSpc>
                <a:spcPct val="110000"/>
              </a:lnSpc>
              <a:spcBef>
                <a:spcPts val="0"/>
              </a:spcBef>
              <a:spcAft>
                <a:spcPts val="300"/>
              </a:spcAft>
              <a:buFont typeface="Arial" panose="020B0604020202020204" pitchFamily="34" charset="0"/>
              <a:buChar char="•"/>
              <a:defRPr sz="1200" kern="1200">
                <a:solidFill>
                  <a:schemeClr val="tx1"/>
                </a:solidFill>
                <a:latin typeface="+mn-lt"/>
                <a:ea typeface="+mn-ea"/>
                <a:cs typeface="+mn-cs"/>
              </a:defRPr>
            </a:lvl6pPr>
            <a:lvl7pPr marL="538163" indent="-215900" algn="l" defTabSz="457200" rtl="0" eaLnBrk="1" latinLnBrk="0" hangingPunct="1">
              <a:lnSpc>
                <a:spcPct val="110000"/>
              </a:lnSpc>
              <a:spcBef>
                <a:spcPts val="0"/>
              </a:spcBef>
              <a:spcAft>
                <a:spcPts val="300"/>
              </a:spcAft>
              <a:buFont typeface="Courier New" panose="02070309020205020404" pitchFamily="49" charset="0"/>
              <a:buChar char="o"/>
              <a:defRPr sz="1100" kern="1200">
                <a:solidFill>
                  <a:schemeClr val="bg2"/>
                </a:solidFill>
                <a:latin typeface="+mn-lt"/>
                <a:ea typeface="+mn-ea"/>
                <a:cs typeface="+mn-cs"/>
              </a:defRPr>
            </a:lvl7pPr>
            <a:lvl8pPr marL="803275" indent="-215900" algn="l" defTabSz="457200" rtl="0" eaLnBrk="1" latinLnBrk="0" hangingPunct="1">
              <a:lnSpc>
                <a:spcPct val="110000"/>
              </a:lnSpc>
              <a:spcBef>
                <a:spcPts val="0"/>
              </a:spcBef>
              <a:spcAft>
                <a:spcPts val="300"/>
              </a:spcAft>
              <a:buFont typeface="Arial" panose="020B0604020202020204" pitchFamily="34" charset="0"/>
              <a:buChar char="–"/>
              <a:defRPr sz="1100" kern="1200">
                <a:solidFill>
                  <a:schemeClr val="bg2"/>
                </a:solidFill>
                <a:latin typeface="+mn-lt"/>
                <a:ea typeface="+mn-ea"/>
                <a:cs typeface="+mn-cs"/>
              </a:defRPr>
            </a:lvl8pPr>
            <a:lvl9pPr marL="36000" indent="0" algn="l" defTabSz="457200" rtl="0" eaLnBrk="1" latinLnBrk="0" hangingPunct="1">
              <a:lnSpc>
                <a:spcPct val="110000"/>
              </a:lnSpc>
              <a:spcBef>
                <a:spcPts val="0"/>
              </a:spcBef>
              <a:spcAft>
                <a:spcPts val="300"/>
              </a:spcAft>
              <a:buFont typeface="Arial"/>
              <a:buNone/>
              <a:defRPr sz="1400" kern="1200">
                <a:solidFill>
                  <a:schemeClr val="tx1"/>
                </a:solidFill>
                <a:latin typeface="+mn-lt"/>
                <a:ea typeface="+mn-ea"/>
                <a:cs typeface="+mn-cs"/>
              </a:defRPr>
            </a:lvl9pPr>
          </a:lstStyle>
          <a:p>
            <a:pPr marL="514350" indent="-514350" fontAlgn="auto">
              <a:buFont typeface="+mj-lt"/>
              <a:buAutoNum type="arabicPeriod"/>
              <a:defRPr/>
            </a:pPr>
            <a:r>
              <a:rPr lang="en-GB" sz="2800" b="1" i="1" dirty="0"/>
              <a:t>Radicalisation &amp; </a:t>
            </a:r>
            <a:r>
              <a:rPr lang="en-GB" sz="2800" b="1" i="1" dirty="0" err="1"/>
              <a:t>Deradicalisation</a:t>
            </a:r>
            <a:r>
              <a:rPr lang="en-GB" sz="2800" b="1" i="1" dirty="0"/>
              <a:t>:</a:t>
            </a:r>
            <a:br>
              <a:rPr lang="en-GB" sz="2800" dirty="0"/>
            </a:br>
            <a:br>
              <a:rPr lang="en-GB" sz="2800" dirty="0"/>
            </a:br>
            <a:r>
              <a:rPr lang="en-GB" sz="2800" dirty="0"/>
              <a:t>my journeys into &amp; out of </a:t>
            </a:r>
            <a:r>
              <a:rPr lang="en-GB" sz="2800" i="1" dirty="0"/>
              <a:t>Salafism &amp; Islamism</a:t>
            </a:r>
            <a:br>
              <a:rPr lang="en-GB" sz="2800" dirty="0"/>
            </a:br>
            <a:br>
              <a:rPr lang="en-GB" sz="2800" dirty="0"/>
            </a:br>
            <a:r>
              <a:rPr lang="en-GB" sz="2800" dirty="0"/>
              <a:t>into </a:t>
            </a:r>
            <a:r>
              <a:rPr lang="en-GB" sz="2800" i="1" dirty="0"/>
              <a:t>post-Islamism &amp; post-Salafism</a:t>
            </a:r>
            <a:br>
              <a:rPr lang="en-GB" sz="2800" dirty="0"/>
            </a:br>
            <a:endParaRPr lang="en-GB" sz="2800" dirty="0"/>
          </a:p>
          <a:p>
            <a:pPr marL="514350" indent="-514350" fontAlgn="auto">
              <a:buFont typeface="+mj-lt"/>
              <a:buAutoNum type="arabicPeriod"/>
              <a:defRPr/>
            </a:pPr>
            <a:r>
              <a:rPr lang="en-GB" sz="2800" b="1" i="1" dirty="0"/>
              <a:t>Thesis</a:t>
            </a:r>
            <a:r>
              <a:rPr lang="en-GB" sz="2800" i="1" dirty="0"/>
              <a:t>: </a:t>
            </a:r>
            <a:r>
              <a:rPr lang="en-GB" sz="2800" dirty="0"/>
              <a:t>the 4 pillars of Islamism</a:t>
            </a:r>
            <a:br>
              <a:rPr lang="en-GB" sz="2800" dirty="0"/>
            </a:br>
            <a:endParaRPr lang="en-GB" sz="2800" dirty="0"/>
          </a:p>
          <a:p>
            <a:pPr marL="514350" indent="-514350" fontAlgn="auto">
              <a:buFont typeface="+mj-lt"/>
              <a:buAutoNum type="arabicPeriod"/>
              <a:defRPr/>
            </a:pPr>
            <a:r>
              <a:rPr lang="en-GB" sz="2800" b="1" i="1" dirty="0"/>
              <a:t>Antithesis</a:t>
            </a:r>
            <a:r>
              <a:rPr lang="en-GB" sz="2800" i="1" dirty="0"/>
              <a:t>: </a:t>
            </a:r>
            <a:r>
              <a:rPr lang="en-GB" sz="2800" dirty="0"/>
              <a:t>critiquing the 4 pillars of Islamism</a:t>
            </a:r>
            <a:br>
              <a:rPr lang="en-GB" sz="2800" dirty="0"/>
            </a:br>
            <a:endParaRPr lang="en-GB" sz="2800" dirty="0"/>
          </a:p>
          <a:p>
            <a:pPr marL="514350" indent="-514350" fontAlgn="auto">
              <a:buFont typeface="+mj-lt"/>
              <a:buAutoNum type="arabicPeriod"/>
              <a:defRPr/>
            </a:pPr>
            <a:r>
              <a:rPr lang="en-GB" sz="2800" b="1" i="1" dirty="0"/>
              <a:t>Synthesis</a:t>
            </a:r>
            <a:r>
              <a:rPr lang="en-GB" sz="2800" i="1" dirty="0"/>
              <a:t>:</a:t>
            </a:r>
            <a:r>
              <a:rPr lang="en-GB" sz="2800" dirty="0"/>
              <a:t> the 4 pillars of post-Islamism</a:t>
            </a:r>
            <a:endParaRPr lang="en-GB" sz="2800" i="1" dirty="0"/>
          </a:p>
          <a:p>
            <a:pPr fontAlgn="auto">
              <a:defRPr/>
            </a:pPr>
            <a:endParaRPr lang="en-GB" sz="2800" dirty="0"/>
          </a:p>
        </p:txBody>
      </p:sp>
    </p:spTree>
    <p:extLst>
      <p:ext uri="{BB962C8B-B14F-4D97-AF65-F5344CB8AC3E}">
        <p14:creationId xmlns:p14="http://schemas.microsoft.com/office/powerpoint/2010/main" val="1433336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992B-FBED-4669-A13E-18BDE7F59086}"/>
              </a:ext>
            </a:extLst>
          </p:cNvPr>
          <p:cNvSpPr>
            <a:spLocks noGrp="1"/>
          </p:cNvSpPr>
          <p:nvPr>
            <p:ph type="ctrTitle"/>
          </p:nvPr>
        </p:nvSpPr>
        <p:spPr/>
        <p:txBody>
          <a:bodyPr/>
          <a:lstStyle/>
          <a:p>
            <a:endParaRPr lang="en-GB"/>
          </a:p>
        </p:txBody>
      </p:sp>
      <p:sp>
        <p:nvSpPr>
          <p:cNvPr id="3" name="Slide Number Placeholder 2">
            <a:extLst>
              <a:ext uri="{FF2B5EF4-FFF2-40B4-BE49-F238E27FC236}">
                <a16:creationId xmlns:a16="http://schemas.microsoft.com/office/drawing/2014/main" id="{8DF69AE2-244A-4492-8592-92926B8F2117}"/>
              </a:ext>
            </a:extLst>
          </p:cNvPr>
          <p:cNvSpPr>
            <a:spLocks noGrp="1"/>
          </p:cNvSpPr>
          <p:nvPr>
            <p:ph type="sldNum" sz="quarter" idx="4"/>
          </p:nvPr>
        </p:nvSpPr>
        <p:spPr/>
        <p:txBody>
          <a:bodyPr/>
          <a:lstStyle/>
          <a:p>
            <a:fld id="{79A90BDF-CA81-4EC9-9751-DFAEDE31597B}" type="slidenum">
              <a:rPr lang="en-GB" smtClean="0"/>
              <a:pPr/>
              <a:t>3</a:t>
            </a:fld>
            <a:endParaRPr lang="en-GB"/>
          </a:p>
        </p:txBody>
      </p:sp>
      <p:sp>
        <p:nvSpPr>
          <p:cNvPr id="4" name="Text Placeholder 3">
            <a:extLst>
              <a:ext uri="{FF2B5EF4-FFF2-40B4-BE49-F238E27FC236}">
                <a16:creationId xmlns:a16="http://schemas.microsoft.com/office/drawing/2014/main" id="{69D1FB20-C6D6-4033-B064-7A1E42B75F32}"/>
              </a:ext>
            </a:extLst>
          </p:cNvPr>
          <p:cNvSpPr>
            <a:spLocks noGrp="1"/>
          </p:cNvSpPr>
          <p:nvPr>
            <p:ph type="body" sz="quarter" idx="10"/>
          </p:nvPr>
        </p:nvSpPr>
        <p:spPr/>
        <p:txBody>
          <a:bodyPr/>
          <a:lstStyle/>
          <a:p>
            <a:endParaRPr lang="en-GB"/>
          </a:p>
        </p:txBody>
      </p:sp>
      <p:pic>
        <p:nvPicPr>
          <p:cNvPr id="6" name="Picture 5">
            <a:extLst>
              <a:ext uri="{FF2B5EF4-FFF2-40B4-BE49-F238E27FC236}">
                <a16:creationId xmlns:a16="http://schemas.microsoft.com/office/drawing/2014/main" id="{3C7770B1-AAD6-49E1-813C-673D75115FDC}"/>
              </a:ext>
            </a:extLst>
          </p:cNvPr>
          <p:cNvPicPr>
            <a:picLocks noChangeAspect="1"/>
          </p:cNvPicPr>
          <p:nvPr/>
        </p:nvPicPr>
        <p:blipFill>
          <a:blip r:embed="rId2"/>
          <a:stretch>
            <a:fillRect/>
          </a:stretch>
        </p:blipFill>
        <p:spPr>
          <a:xfrm>
            <a:off x="-859472" y="478466"/>
            <a:ext cx="11624944" cy="6539030"/>
          </a:xfrm>
          <a:prstGeom prst="rect">
            <a:avLst/>
          </a:prstGeom>
        </p:spPr>
      </p:pic>
    </p:spTree>
    <p:extLst>
      <p:ext uri="{BB962C8B-B14F-4D97-AF65-F5344CB8AC3E}">
        <p14:creationId xmlns:p14="http://schemas.microsoft.com/office/powerpoint/2010/main" val="1426069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D877C-A01A-4478-8779-A130C2869AA2}"/>
              </a:ext>
            </a:extLst>
          </p:cNvPr>
          <p:cNvSpPr>
            <a:spLocks noGrp="1"/>
          </p:cNvSpPr>
          <p:nvPr>
            <p:ph type="ctrTitle"/>
          </p:nvPr>
        </p:nvSpPr>
        <p:spPr>
          <a:xfrm>
            <a:off x="325413" y="288000"/>
            <a:ext cx="8437905" cy="369332"/>
          </a:xfrm>
        </p:spPr>
        <p:txBody>
          <a:bodyPr/>
          <a:lstStyle/>
          <a:p>
            <a:endParaRPr lang="en-GB" dirty="0"/>
          </a:p>
        </p:txBody>
      </p:sp>
      <p:sp>
        <p:nvSpPr>
          <p:cNvPr id="3" name="Slide Number Placeholder 2">
            <a:extLst>
              <a:ext uri="{FF2B5EF4-FFF2-40B4-BE49-F238E27FC236}">
                <a16:creationId xmlns:a16="http://schemas.microsoft.com/office/drawing/2014/main" id="{50739761-F51B-4D1C-B850-C29E6844C4AB}"/>
              </a:ext>
            </a:extLst>
          </p:cNvPr>
          <p:cNvSpPr>
            <a:spLocks noGrp="1"/>
          </p:cNvSpPr>
          <p:nvPr>
            <p:ph type="sldNum" sz="quarter" idx="4"/>
          </p:nvPr>
        </p:nvSpPr>
        <p:spPr/>
        <p:txBody>
          <a:bodyPr/>
          <a:lstStyle/>
          <a:p>
            <a:fld id="{79A90BDF-CA81-4EC9-9751-DFAEDE31597B}" type="slidenum">
              <a:rPr lang="en-GB" smtClean="0"/>
              <a:pPr/>
              <a:t>4</a:t>
            </a:fld>
            <a:endParaRPr lang="en-GB"/>
          </a:p>
        </p:txBody>
      </p:sp>
      <p:sp>
        <p:nvSpPr>
          <p:cNvPr id="4" name="Text Placeholder 3">
            <a:extLst>
              <a:ext uri="{FF2B5EF4-FFF2-40B4-BE49-F238E27FC236}">
                <a16:creationId xmlns:a16="http://schemas.microsoft.com/office/drawing/2014/main" id="{D6A08CAC-6940-4969-B05C-3C1135E391F4}"/>
              </a:ext>
            </a:extLst>
          </p:cNvPr>
          <p:cNvSpPr>
            <a:spLocks noGrp="1"/>
          </p:cNvSpPr>
          <p:nvPr>
            <p:ph type="body" sz="quarter" idx="10"/>
          </p:nvPr>
        </p:nvSpPr>
        <p:spPr/>
        <p:txBody>
          <a:bodyPr/>
          <a:lstStyle/>
          <a:p>
            <a:endParaRPr lang="en-GB"/>
          </a:p>
        </p:txBody>
      </p:sp>
      <p:pic>
        <p:nvPicPr>
          <p:cNvPr id="8" name="Picture 7" descr="Graphical user interface, text, application&#10;&#10;Description automatically generated">
            <a:extLst>
              <a:ext uri="{FF2B5EF4-FFF2-40B4-BE49-F238E27FC236}">
                <a16:creationId xmlns:a16="http://schemas.microsoft.com/office/drawing/2014/main" id="{7626D684-4E2C-4523-A576-E51CDDB01ED9}"/>
              </a:ext>
            </a:extLst>
          </p:cNvPr>
          <p:cNvPicPr>
            <a:picLocks noChangeAspect="1"/>
          </p:cNvPicPr>
          <p:nvPr/>
        </p:nvPicPr>
        <p:blipFill>
          <a:blip r:embed="rId3"/>
          <a:stretch>
            <a:fillRect/>
          </a:stretch>
        </p:blipFill>
        <p:spPr>
          <a:xfrm>
            <a:off x="2528217" y="0"/>
            <a:ext cx="4849565" cy="6858000"/>
          </a:xfrm>
          <a:prstGeom prst="rect">
            <a:avLst/>
          </a:prstGeom>
        </p:spPr>
      </p:pic>
    </p:spTree>
    <p:extLst>
      <p:ext uri="{BB962C8B-B14F-4D97-AF65-F5344CB8AC3E}">
        <p14:creationId xmlns:p14="http://schemas.microsoft.com/office/powerpoint/2010/main" val="1376339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C92-44E7-4D34-B78B-6FB4AD0CBE62}"/>
              </a:ext>
            </a:extLst>
          </p:cNvPr>
          <p:cNvSpPr>
            <a:spLocks noGrp="1"/>
          </p:cNvSpPr>
          <p:nvPr>
            <p:ph type="ctrTitle"/>
          </p:nvPr>
        </p:nvSpPr>
        <p:spPr/>
        <p:txBody>
          <a:bodyPr/>
          <a:lstStyle/>
          <a:p>
            <a:pPr algn="ctr"/>
            <a:r>
              <a:rPr lang="en-US" sz="2400" b="1" dirty="0"/>
              <a:t>NAIROBI (KENYA), 1971-6</a:t>
            </a:r>
            <a:endParaRPr lang="en-GB" dirty="0"/>
          </a:p>
        </p:txBody>
      </p:sp>
      <p:sp>
        <p:nvSpPr>
          <p:cNvPr id="3" name="Slide Number Placeholder 2">
            <a:extLst>
              <a:ext uri="{FF2B5EF4-FFF2-40B4-BE49-F238E27FC236}">
                <a16:creationId xmlns:a16="http://schemas.microsoft.com/office/drawing/2014/main" id="{FA906C98-4865-4F5C-AB28-CE2DD3E1DBF1}"/>
              </a:ext>
            </a:extLst>
          </p:cNvPr>
          <p:cNvSpPr>
            <a:spLocks noGrp="1"/>
          </p:cNvSpPr>
          <p:nvPr>
            <p:ph type="sldNum" sz="quarter" idx="4"/>
          </p:nvPr>
        </p:nvSpPr>
        <p:spPr/>
        <p:txBody>
          <a:bodyPr/>
          <a:lstStyle/>
          <a:p>
            <a:fld id="{79A90BDF-CA81-4EC9-9751-DFAEDE31597B}" type="slidenum">
              <a:rPr lang="en-GB" smtClean="0"/>
              <a:pPr/>
              <a:t>5</a:t>
            </a:fld>
            <a:endParaRPr lang="en-GB"/>
          </a:p>
        </p:txBody>
      </p:sp>
      <p:sp>
        <p:nvSpPr>
          <p:cNvPr id="4" name="Text Placeholder 3">
            <a:extLst>
              <a:ext uri="{FF2B5EF4-FFF2-40B4-BE49-F238E27FC236}">
                <a16:creationId xmlns:a16="http://schemas.microsoft.com/office/drawing/2014/main" id="{16B38324-DCA9-4DCC-B68C-C5F7FDCA208E}"/>
              </a:ext>
            </a:extLst>
          </p:cNvPr>
          <p:cNvSpPr>
            <a:spLocks noGrp="1"/>
          </p:cNvSpPr>
          <p:nvPr>
            <p:ph type="body" sz="quarter" idx="10"/>
          </p:nvPr>
        </p:nvSpPr>
        <p:spPr/>
        <p:txBody>
          <a:bodyPr/>
          <a:lstStyle/>
          <a:p>
            <a:pPr algn="ctr"/>
            <a:r>
              <a:rPr lang="en-GB" dirty="0"/>
              <a:t>Source: Ruslik0, Creative Commons </a:t>
            </a:r>
          </a:p>
        </p:txBody>
      </p:sp>
      <p:pic>
        <p:nvPicPr>
          <p:cNvPr id="2050" name="Picture 2">
            <a:extLst>
              <a:ext uri="{FF2B5EF4-FFF2-40B4-BE49-F238E27FC236}">
                <a16:creationId xmlns:a16="http://schemas.microsoft.com/office/drawing/2014/main" id="{CB403576-0B18-4C07-A2D1-4E17FD2422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143000"/>
            <a:ext cx="6096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769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ADAB-5043-49FF-8302-595C79B0B158}"/>
              </a:ext>
            </a:extLst>
          </p:cNvPr>
          <p:cNvSpPr>
            <a:spLocks noGrp="1"/>
          </p:cNvSpPr>
          <p:nvPr>
            <p:ph type="ctrTitle"/>
          </p:nvPr>
        </p:nvSpPr>
        <p:spPr/>
        <p:txBody>
          <a:bodyPr/>
          <a:lstStyle/>
          <a:p>
            <a:pPr algn="ctr"/>
            <a:r>
              <a:rPr lang="en-US" b="1" dirty="0"/>
              <a:t>Primary School, North London, UK (1976-83)</a:t>
            </a:r>
            <a:endParaRPr lang="en-GB" dirty="0"/>
          </a:p>
        </p:txBody>
      </p:sp>
      <p:sp>
        <p:nvSpPr>
          <p:cNvPr id="3" name="Slide Number Placeholder 2">
            <a:extLst>
              <a:ext uri="{FF2B5EF4-FFF2-40B4-BE49-F238E27FC236}">
                <a16:creationId xmlns:a16="http://schemas.microsoft.com/office/drawing/2014/main" id="{FBB84992-AC72-4042-B745-A1C24D8FD9EB}"/>
              </a:ext>
            </a:extLst>
          </p:cNvPr>
          <p:cNvSpPr>
            <a:spLocks noGrp="1"/>
          </p:cNvSpPr>
          <p:nvPr>
            <p:ph type="sldNum" sz="quarter" idx="4"/>
          </p:nvPr>
        </p:nvSpPr>
        <p:spPr/>
        <p:txBody>
          <a:bodyPr/>
          <a:lstStyle/>
          <a:p>
            <a:fld id="{79A90BDF-CA81-4EC9-9751-DFAEDE31597B}" type="slidenum">
              <a:rPr lang="en-GB" smtClean="0"/>
              <a:pPr/>
              <a:t>6</a:t>
            </a:fld>
            <a:endParaRPr lang="en-GB"/>
          </a:p>
        </p:txBody>
      </p:sp>
      <p:sp>
        <p:nvSpPr>
          <p:cNvPr id="4" name="Text Placeholder 3">
            <a:extLst>
              <a:ext uri="{FF2B5EF4-FFF2-40B4-BE49-F238E27FC236}">
                <a16:creationId xmlns:a16="http://schemas.microsoft.com/office/drawing/2014/main" id="{1CFBCD52-9E0F-4A6B-BD16-216F3C6347BA}"/>
              </a:ext>
            </a:extLst>
          </p:cNvPr>
          <p:cNvSpPr>
            <a:spLocks noGrp="1"/>
          </p:cNvSpPr>
          <p:nvPr>
            <p:ph type="body" sz="quarter" idx="10"/>
          </p:nvPr>
        </p:nvSpPr>
        <p:spPr/>
        <p:txBody>
          <a:bodyPr/>
          <a:lstStyle/>
          <a:p>
            <a:endParaRPr lang="en-GB"/>
          </a:p>
        </p:txBody>
      </p:sp>
      <p:pic>
        <p:nvPicPr>
          <p:cNvPr id="5" name="Content Placeholder 4">
            <a:extLst>
              <a:ext uri="{FF2B5EF4-FFF2-40B4-BE49-F238E27FC236}">
                <a16:creationId xmlns:a16="http://schemas.microsoft.com/office/drawing/2014/main" id="{4DE2807D-768D-4477-9640-BABC7D5530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7275" y="1109965"/>
            <a:ext cx="5851452" cy="5851450"/>
          </a:xfrm>
          <a:prstGeom prst="rect">
            <a:avLst/>
          </a:prstGeom>
        </p:spPr>
      </p:pic>
    </p:spTree>
    <p:extLst>
      <p:ext uri="{BB962C8B-B14F-4D97-AF65-F5344CB8AC3E}">
        <p14:creationId xmlns:p14="http://schemas.microsoft.com/office/powerpoint/2010/main" val="3864063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96691-BE19-4C58-9665-3DFDB21E8946}"/>
              </a:ext>
            </a:extLst>
          </p:cNvPr>
          <p:cNvSpPr>
            <a:spLocks noGrp="1"/>
          </p:cNvSpPr>
          <p:nvPr>
            <p:ph type="title"/>
          </p:nvPr>
        </p:nvSpPr>
        <p:spPr>
          <a:xfrm>
            <a:off x="432000" y="136524"/>
            <a:ext cx="9116037" cy="960439"/>
          </a:xfrm>
        </p:spPr>
        <p:txBody>
          <a:bodyPr/>
          <a:lstStyle/>
          <a:p>
            <a:pPr algn="ctr"/>
            <a:r>
              <a:rPr lang="en-US" sz="2800" b="1" dirty="0"/>
              <a:t>Growing up with racism in the UK, 1970s-1990s</a:t>
            </a:r>
          </a:p>
        </p:txBody>
      </p:sp>
      <p:pic>
        <p:nvPicPr>
          <p:cNvPr id="5" name="Content Placeholder 4">
            <a:extLst>
              <a:ext uri="{FF2B5EF4-FFF2-40B4-BE49-F238E27FC236}">
                <a16:creationId xmlns:a16="http://schemas.microsoft.com/office/drawing/2014/main" id="{54CE6CD9-F794-47DE-B628-8CEE88D40D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2714" y="887234"/>
            <a:ext cx="3212140" cy="2409106"/>
          </a:xfrm>
        </p:spPr>
      </p:pic>
      <p:pic>
        <p:nvPicPr>
          <p:cNvPr id="11" name="Picture 10">
            <a:extLst>
              <a:ext uri="{FF2B5EF4-FFF2-40B4-BE49-F238E27FC236}">
                <a16:creationId xmlns:a16="http://schemas.microsoft.com/office/drawing/2014/main" id="{1B68C092-AC2F-4191-AB84-F2BBD4C2B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5568" y="887234"/>
            <a:ext cx="3600402" cy="2832316"/>
          </a:xfrm>
          <a:prstGeom prst="rect">
            <a:avLst/>
          </a:prstGeom>
        </p:spPr>
      </p:pic>
      <p:pic>
        <p:nvPicPr>
          <p:cNvPr id="13" name="Picture 12">
            <a:extLst>
              <a:ext uri="{FF2B5EF4-FFF2-40B4-BE49-F238E27FC236}">
                <a16:creationId xmlns:a16="http://schemas.microsoft.com/office/drawing/2014/main" id="{03967472-8EDE-4C1A-8648-93A5721654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528" y="3421303"/>
            <a:ext cx="4608512" cy="3456384"/>
          </a:xfrm>
          <a:prstGeom prst="rect">
            <a:avLst/>
          </a:prstGeom>
        </p:spPr>
      </p:pic>
    </p:spTree>
    <p:extLst>
      <p:ext uri="{BB962C8B-B14F-4D97-AF65-F5344CB8AC3E}">
        <p14:creationId xmlns:p14="http://schemas.microsoft.com/office/powerpoint/2010/main" val="3941663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1ED1B-CAE4-4A5D-941E-55B0B53C1FB4}"/>
              </a:ext>
            </a:extLst>
          </p:cNvPr>
          <p:cNvSpPr>
            <a:spLocks noGrp="1"/>
          </p:cNvSpPr>
          <p:nvPr>
            <p:ph type="ctrTitle"/>
          </p:nvPr>
        </p:nvSpPr>
        <p:spPr/>
        <p:txBody>
          <a:bodyPr/>
          <a:lstStyle/>
          <a:p>
            <a:pPr algn="ctr"/>
            <a:r>
              <a:rPr lang="en-GB" b="1" dirty="0"/>
              <a:t>IDENTIFICATION WITH MUSLIM WORLD POLITICS</a:t>
            </a:r>
          </a:p>
        </p:txBody>
      </p:sp>
      <p:sp>
        <p:nvSpPr>
          <p:cNvPr id="3" name="Slide Number Placeholder 2">
            <a:extLst>
              <a:ext uri="{FF2B5EF4-FFF2-40B4-BE49-F238E27FC236}">
                <a16:creationId xmlns:a16="http://schemas.microsoft.com/office/drawing/2014/main" id="{776B16CB-96E8-44A3-B8F7-75E0E360972A}"/>
              </a:ext>
            </a:extLst>
          </p:cNvPr>
          <p:cNvSpPr>
            <a:spLocks noGrp="1"/>
          </p:cNvSpPr>
          <p:nvPr>
            <p:ph type="sldNum" sz="quarter" idx="4"/>
          </p:nvPr>
        </p:nvSpPr>
        <p:spPr/>
        <p:txBody>
          <a:bodyPr/>
          <a:lstStyle/>
          <a:p>
            <a:fld id="{79A90BDF-CA81-4EC9-9751-DFAEDE31597B}" type="slidenum">
              <a:rPr lang="en-GB" smtClean="0"/>
              <a:pPr/>
              <a:t>8</a:t>
            </a:fld>
            <a:endParaRPr lang="en-GB"/>
          </a:p>
        </p:txBody>
      </p:sp>
      <p:sp>
        <p:nvSpPr>
          <p:cNvPr id="4" name="Text Placeholder 3">
            <a:extLst>
              <a:ext uri="{FF2B5EF4-FFF2-40B4-BE49-F238E27FC236}">
                <a16:creationId xmlns:a16="http://schemas.microsoft.com/office/drawing/2014/main" id="{E9365EBC-DA7F-4001-8BEF-17BDFEA04DFA}"/>
              </a:ext>
            </a:extLst>
          </p:cNvPr>
          <p:cNvSpPr>
            <a:spLocks noGrp="1"/>
          </p:cNvSpPr>
          <p:nvPr>
            <p:ph type="body" sz="quarter" idx="10"/>
          </p:nvPr>
        </p:nvSpPr>
        <p:spPr/>
        <p:txBody>
          <a:bodyPr/>
          <a:lstStyle/>
          <a:p>
            <a:endParaRPr lang="en-GB"/>
          </a:p>
        </p:txBody>
      </p:sp>
      <p:pic>
        <p:nvPicPr>
          <p:cNvPr id="5" name="Content Placeholder 4">
            <a:extLst>
              <a:ext uri="{FF2B5EF4-FFF2-40B4-BE49-F238E27FC236}">
                <a16:creationId xmlns:a16="http://schemas.microsoft.com/office/drawing/2014/main" id="{0A6B892F-51C7-48E2-8511-8DCCE34A17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624" y="1158697"/>
            <a:ext cx="6768752" cy="4837666"/>
          </a:xfrm>
          <a:prstGeom prst="rect">
            <a:avLst/>
          </a:prstGeom>
        </p:spPr>
      </p:pic>
    </p:spTree>
    <p:extLst>
      <p:ext uri="{BB962C8B-B14F-4D97-AF65-F5344CB8AC3E}">
        <p14:creationId xmlns:p14="http://schemas.microsoft.com/office/powerpoint/2010/main" val="1046944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6B39-81A2-4839-ABF9-4FED30B502B5}"/>
              </a:ext>
            </a:extLst>
          </p:cNvPr>
          <p:cNvSpPr>
            <a:spLocks noGrp="1"/>
          </p:cNvSpPr>
          <p:nvPr>
            <p:ph type="ctrTitle"/>
          </p:nvPr>
        </p:nvSpPr>
        <p:spPr/>
        <p:txBody>
          <a:bodyPr/>
          <a:lstStyle/>
          <a:p>
            <a:pPr algn="ctr"/>
            <a:r>
              <a:rPr lang="en-GB" b="1" dirty="0"/>
              <a:t>IDENTIFICATION WITH MUSLIM WORLD POLITICS</a:t>
            </a:r>
            <a:endParaRPr lang="en-GB" dirty="0"/>
          </a:p>
        </p:txBody>
      </p:sp>
      <p:sp>
        <p:nvSpPr>
          <p:cNvPr id="3" name="Slide Number Placeholder 2">
            <a:extLst>
              <a:ext uri="{FF2B5EF4-FFF2-40B4-BE49-F238E27FC236}">
                <a16:creationId xmlns:a16="http://schemas.microsoft.com/office/drawing/2014/main" id="{0D9992B6-145B-4408-9D2C-65826E30C995}"/>
              </a:ext>
            </a:extLst>
          </p:cNvPr>
          <p:cNvSpPr>
            <a:spLocks noGrp="1"/>
          </p:cNvSpPr>
          <p:nvPr>
            <p:ph type="sldNum" sz="quarter" idx="4"/>
          </p:nvPr>
        </p:nvSpPr>
        <p:spPr/>
        <p:txBody>
          <a:bodyPr/>
          <a:lstStyle/>
          <a:p>
            <a:fld id="{79A90BDF-CA81-4EC9-9751-DFAEDE31597B}" type="slidenum">
              <a:rPr lang="en-GB" smtClean="0"/>
              <a:pPr/>
              <a:t>9</a:t>
            </a:fld>
            <a:endParaRPr lang="en-GB"/>
          </a:p>
        </p:txBody>
      </p:sp>
      <p:sp>
        <p:nvSpPr>
          <p:cNvPr id="4" name="Text Placeholder 3">
            <a:extLst>
              <a:ext uri="{FF2B5EF4-FFF2-40B4-BE49-F238E27FC236}">
                <a16:creationId xmlns:a16="http://schemas.microsoft.com/office/drawing/2014/main" id="{42B70930-EE33-4178-8A3B-ABD2E05AE9B9}"/>
              </a:ext>
            </a:extLst>
          </p:cNvPr>
          <p:cNvSpPr>
            <a:spLocks noGrp="1"/>
          </p:cNvSpPr>
          <p:nvPr>
            <p:ph type="body" sz="quarter" idx="10"/>
          </p:nvPr>
        </p:nvSpPr>
        <p:spPr/>
        <p:txBody>
          <a:bodyPr/>
          <a:lstStyle/>
          <a:p>
            <a:endParaRPr lang="en-GB"/>
          </a:p>
        </p:txBody>
      </p:sp>
      <p:sp>
        <p:nvSpPr>
          <p:cNvPr id="6" name="TextBox 5">
            <a:extLst>
              <a:ext uri="{FF2B5EF4-FFF2-40B4-BE49-F238E27FC236}">
                <a16:creationId xmlns:a16="http://schemas.microsoft.com/office/drawing/2014/main" id="{B5E87B7A-A9C5-4051-A7F4-19B5C14111C4}"/>
              </a:ext>
            </a:extLst>
          </p:cNvPr>
          <p:cNvSpPr txBox="1"/>
          <p:nvPr/>
        </p:nvSpPr>
        <p:spPr>
          <a:xfrm>
            <a:off x="-38440" y="1112575"/>
            <a:ext cx="9891824" cy="4524315"/>
          </a:xfrm>
          <a:prstGeom prst="rect">
            <a:avLst/>
          </a:prstGeom>
          <a:noFill/>
        </p:spPr>
        <p:txBody>
          <a:bodyPr wrap="square">
            <a:spAutoFit/>
          </a:bodyPr>
          <a:lstStyle/>
          <a:p>
            <a:r>
              <a:rPr lang="en-GB" sz="2400" b="1" dirty="0"/>
              <a:t>1979</a:t>
            </a:r>
            <a:r>
              <a:rPr lang="en-GB" sz="2400" dirty="0"/>
              <a:t>: </a:t>
            </a:r>
            <a:r>
              <a:rPr lang="en-GB" sz="2400" b="1" dirty="0"/>
              <a:t>Iran</a:t>
            </a:r>
            <a:r>
              <a:rPr lang="en-GB" sz="2400" dirty="0"/>
              <a:t> Revolution; Siege of </a:t>
            </a:r>
            <a:r>
              <a:rPr lang="en-GB" sz="2400" b="1" dirty="0"/>
              <a:t>Mecca</a:t>
            </a:r>
            <a:r>
              <a:rPr lang="en-GB" sz="2400" dirty="0"/>
              <a:t>; USSR invades </a:t>
            </a:r>
            <a:r>
              <a:rPr lang="en-GB" sz="2400" b="1" dirty="0"/>
              <a:t>Afghanistan</a:t>
            </a:r>
          </a:p>
          <a:p>
            <a:r>
              <a:rPr lang="en-GB" sz="2400" b="1" dirty="0"/>
              <a:t>1980s</a:t>
            </a:r>
            <a:r>
              <a:rPr lang="en-GB" sz="2400" dirty="0"/>
              <a:t>: Afghan </a:t>
            </a:r>
            <a:r>
              <a:rPr lang="en-GB" sz="2400" i="1" dirty="0"/>
              <a:t>Jihad</a:t>
            </a:r>
            <a:r>
              <a:rPr lang="en-GB" sz="2400" dirty="0"/>
              <a:t> v USSR, </a:t>
            </a:r>
            <a:r>
              <a:rPr lang="en-GB" sz="2400" b="1" dirty="0"/>
              <a:t>Iran-Iraq </a:t>
            </a:r>
            <a:r>
              <a:rPr lang="en-GB" sz="2400" dirty="0"/>
              <a:t>war</a:t>
            </a:r>
            <a:br>
              <a:rPr lang="en-GB" sz="2400" dirty="0"/>
            </a:br>
            <a:endParaRPr lang="en-GB" sz="2400" dirty="0"/>
          </a:p>
          <a:p>
            <a:r>
              <a:rPr lang="en-GB" sz="2400" b="1" dirty="0"/>
              <a:t>1981</a:t>
            </a:r>
            <a:r>
              <a:rPr lang="en-GB" sz="2400" dirty="0"/>
              <a:t>: Assassination of Sadat of </a:t>
            </a:r>
            <a:r>
              <a:rPr lang="en-GB" sz="2400" b="1" dirty="0"/>
              <a:t>Egypt</a:t>
            </a:r>
            <a:r>
              <a:rPr lang="en-GB" sz="2400" dirty="0"/>
              <a:t> for </a:t>
            </a:r>
            <a:r>
              <a:rPr lang="en-GB" sz="2400" dirty="0" err="1"/>
              <a:t>peacemaking</a:t>
            </a:r>
            <a:r>
              <a:rPr lang="en-GB" sz="2400" dirty="0"/>
              <a:t> with </a:t>
            </a:r>
            <a:r>
              <a:rPr lang="en-GB" sz="2400" b="1" dirty="0"/>
              <a:t>Israel</a:t>
            </a:r>
          </a:p>
          <a:p>
            <a:r>
              <a:rPr lang="en-GB" sz="2400" b="1" dirty="0"/>
              <a:t>1982-97</a:t>
            </a:r>
            <a:r>
              <a:rPr lang="en-GB" sz="2400" dirty="0"/>
              <a:t>: Israeli occupation of South </a:t>
            </a:r>
            <a:r>
              <a:rPr lang="en-GB" sz="2400" b="1" dirty="0"/>
              <a:t>Lebanon</a:t>
            </a:r>
            <a:r>
              <a:rPr lang="en-GB" sz="2400" dirty="0"/>
              <a:t>; rise of </a:t>
            </a:r>
            <a:r>
              <a:rPr lang="en-GB" sz="2400" b="1" i="1" dirty="0" err="1"/>
              <a:t>Hizbullah</a:t>
            </a:r>
            <a:endParaRPr lang="en-GB" sz="2400" b="1" i="1" dirty="0"/>
          </a:p>
          <a:p>
            <a:r>
              <a:rPr lang="en-GB" sz="2400" b="1" dirty="0"/>
              <a:t>1987-2005</a:t>
            </a:r>
            <a:r>
              <a:rPr lang="en-GB" sz="2400" dirty="0"/>
              <a:t>: 1</a:t>
            </a:r>
            <a:r>
              <a:rPr lang="en-GB" sz="2400" baseline="30000" dirty="0"/>
              <a:t>st</a:t>
            </a:r>
            <a:r>
              <a:rPr lang="en-GB" sz="2400" dirty="0"/>
              <a:t> &amp; 2</a:t>
            </a:r>
            <a:r>
              <a:rPr lang="en-GB" sz="2400" baseline="30000" dirty="0"/>
              <a:t>nd</a:t>
            </a:r>
            <a:r>
              <a:rPr lang="en-GB" sz="2400" dirty="0"/>
              <a:t> </a:t>
            </a:r>
            <a:r>
              <a:rPr lang="en-GB" sz="2400" b="1" dirty="0"/>
              <a:t>Palestinian</a:t>
            </a:r>
            <a:r>
              <a:rPr lang="en-GB" sz="2400" dirty="0"/>
              <a:t> Intifadas: rise of </a:t>
            </a:r>
            <a:r>
              <a:rPr lang="en-GB" sz="2400" b="1" i="1" dirty="0"/>
              <a:t>Hamas</a:t>
            </a:r>
            <a:br>
              <a:rPr lang="en-GB" sz="2400" dirty="0"/>
            </a:br>
            <a:endParaRPr lang="en-GB" sz="2400" dirty="0"/>
          </a:p>
          <a:p>
            <a:r>
              <a:rPr lang="en-GB" sz="2400" b="1" dirty="0"/>
              <a:t>1990-1</a:t>
            </a:r>
            <a:r>
              <a:rPr lang="en-GB" sz="2400" dirty="0"/>
              <a:t>: </a:t>
            </a:r>
            <a:r>
              <a:rPr lang="en-GB" sz="2400" b="1" dirty="0"/>
              <a:t>Saddam</a:t>
            </a:r>
            <a:r>
              <a:rPr lang="en-GB" sz="2400" dirty="0"/>
              <a:t> occupies </a:t>
            </a:r>
            <a:r>
              <a:rPr lang="en-GB" sz="2400" b="1" dirty="0"/>
              <a:t>Kuwait</a:t>
            </a:r>
            <a:r>
              <a:rPr lang="en-GB" sz="2400" dirty="0"/>
              <a:t>; expelled by US-led coalition</a:t>
            </a:r>
          </a:p>
          <a:p>
            <a:br>
              <a:rPr lang="en-GB" sz="2400" b="1" dirty="0"/>
            </a:br>
            <a:r>
              <a:rPr lang="en-GB" sz="2400" b="1" dirty="0"/>
              <a:t>1992-5</a:t>
            </a:r>
            <a:r>
              <a:rPr lang="en-GB" sz="2400" dirty="0"/>
              <a:t>: </a:t>
            </a:r>
            <a:r>
              <a:rPr lang="en-GB" sz="2400" b="1" dirty="0"/>
              <a:t>Bosnia</a:t>
            </a:r>
            <a:r>
              <a:rPr lang="en-GB" sz="2400" dirty="0"/>
              <a:t> war; Muslims face genocide: </a:t>
            </a:r>
            <a:r>
              <a:rPr lang="en-GB" sz="2400" b="1" i="1" dirty="0"/>
              <a:t>Srebrenica</a:t>
            </a:r>
            <a:r>
              <a:rPr lang="en-GB" sz="2400" dirty="0"/>
              <a:t> massacre</a:t>
            </a:r>
          </a:p>
          <a:p>
            <a:r>
              <a:rPr lang="en-GB" sz="2400" b="1" dirty="0"/>
              <a:t>1992-6</a:t>
            </a:r>
            <a:r>
              <a:rPr lang="en-GB" sz="2400" dirty="0"/>
              <a:t>: Fall of </a:t>
            </a:r>
            <a:r>
              <a:rPr lang="en-GB" sz="2400" b="1" dirty="0"/>
              <a:t>Kabul</a:t>
            </a:r>
            <a:r>
              <a:rPr lang="en-GB" sz="2400" dirty="0"/>
              <a:t>; </a:t>
            </a:r>
            <a:r>
              <a:rPr lang="en-GB" sz="2400" i="1" dirty="0"/>
              <a:t>mujahideen </a:t>
            </a:r>
            <a:r>
              <a:rPr lang="en-GB" sz="2400" dirty="0"/>
              <a:t>civil war; rise of the </a:t>
            </a:r>
            <a:r>
              <a:rPr lang="en-GB" sz="2400" b="1" i="1" dirty="0"/>
              <a:t>Taliban</a:t>
            </a:r>
          </a:p>
          <a:p>
            <a:r>
              <a:rPr lang="en-GB" sz="2400" b="1" dirty="0"/>
              <a:t>1996-2001</a:t>
            </a:r>
            <a:r>
              <a:rPr lang="en-GB" sz="2400" dirty="0"/>
              <a:t>: Taliban rule in </a:t>
            </a:r>
            <a:r>
              <a:rPr lang="en-GB" sz="2400" b="1" dirty="0"/>
              <a:t>Afghanistan</a:t>
            </a:r>
            <a:r>
              <a:rPr lang="en-GB" sz="2400" dirty="0"/>
              <a:t>, leading to 9/11</a:t>
            </a:r>
          </a:p>
        </p:txBody>
      </p:sp>
    </p:spTree>
    <p:extLst>
      <p:ext uri="{BB962C8B-B14F-4D97-AF65-F5344CB8AC3E}">
        <p14:creationId xmlns:p14="http://schemas.microsoft.com/office/powerpoint/2010/main" val="2192727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table&#10;&#10;Description automatically generated">
            <a:extLst>
              <a:ext uri="{FF2B5EF4-FFF2-40B4-BE49-F238E27FC236}">
                <a16:creationId xmlns:a16="http://schemas.microsoft.com/office/drawing/2014/main" id="{16DDEBF7-33E2-44D4-AEB3-C990BF2E744E}"/>
              </a:ext>
            </a:extLst>
          </p:cNvPr>
          <p:cNvPicPr>
            <a:picLocks noGrp="1" noChangeAspect="1"/>
          </p:cNvPicPr>
          <p:nvPr>
            <p:ph idx="1"/>
          </p:nvPr>
        </p:nvPicPr>
        <p:blipFill>
          <a:blip r:embed="rId2"/>
          <a:stretch>
            <a:fillRect/>
          </a:stretch>
        </p:blipFill>
        <p:spPr>
          <a:xfrm>
            <a:off x="2516373" y="1109509"/>
            <a:ext cx="4873256" cy="8129272"/>
          </a:xfrm>
        </p:spPr>
      </p:pic>
      <p:sp>
        <p:nvSpPr>
          <p:cNvPr id="4" name="Text Placeholder 3">
            <a:extLst>
              <a:ext uri="{FF2B5EF4-FFF2-40B4-BE49-F238E27FC236}">
                <a16:creationId xmlns:a16="http://schemas.microsoft.com/office/drawing/2014/main" id="{01209F74-8AF0-48BD-93DE-C673407C4C77}"/>
              </a:ext>
            </a:extLst>
          </p:cNvPr>
          <p:cNvSpPr>
            <a:spLocks noGrp="1"/>
          </p:cNvSpPr>
          <p:nvPr>
            <p:ph type="body" sz="quarter" idx="10"/>
          </p:nvPr>
        </p:nvSpPr>
        <p:spPr/>
        <p:txBody>
          <a:bodyPr/>
          <a:lstStyle/>
          <a:p>
            <a:endParaRPr lang="en-GB"/>
          </a:p>
        </p:txBody>
      </p:sp>
      <p:sp>
        <p:nvSpPr>
          <p:cNvPr id="5" name="Slide Number Placeholder 4">
            <a:extLst>
              <a:ext uri="{FF2B5EF4-FFF2-40B4-BE49-F238E27FC236}">
                <a16:creationId xmlns:a16="http://schemas.microsoft.com/office/drawing/2014/main" id="{DFFC3EFC-FD68-446D-8A97-728D550E6E23}"/>
              </a:ext>
            </a:extLst>
          </p:cNvPr>
          <p:cNvSpPr>
            <a:spLocks noGrp="1"/>
          </p:cNvSpPr>
          <p:nvPr>
            <p:ph type="sldNum" sz="quarter" idx="4"/>
          </p:nvPr>
        </p:nvSpPr>
        <p:spPr/>
        <p:txBody>
          <a:bodyPr/>
          <a:lstStyle/>
          <a:p>
            <a:fld id="{79A90BDF-CA81-4EC9-9751-DFAEDE31597B}" type="slidenum">
              <a:rPr lang="en-GB" smtClean="0"/>
              <a:pPr/>
              <a:t>10</a:t>
            </a:fld>
            <a:endParaRPr lang="en-GB"/>
          </a:p>
        </p:txBody>
      </p:sp>
      <p:sp>
        <p:nvSpPr>
          <p:cNvPr id="8" name="TextBox 7">
            <a:extLst>
              <a:ext uri="{FF2B5EF4-FFF2-40B4-BE49-F238E27FC236}">
                <a16:creationId xmlns:a16="http://schemas.microsoft.com/office/drawing/2014/main" id="{6CBBFA85-7309-4D5F-A204-165770C35958}"/>
              </a:ext>
            </a:extLst>
          </p:cNvPr>
          <p:cNvSpPr txBox="1"/>
          <p:nvPr/>
        </p:nvSpPr>
        <p:spPr>
          <a:xfrm>
            <a:off x="244549" y="265814"/>
            <a:ext cx="8474149" cy="646331"/>
          </a:xfrm>
          <a:prstGeom prst="rect">
            <a:avLst/>
          </a:prstGeom>
          <a:noFill/>
        </p:spPr>
        <p:txBody>
          <a:bodyPr wrap="square" rtlCol="0" anchor="t">
            <a:spAutoFit/>
          </a:bodyPr>
          <a:lstStyle/>
          <a:p>
            <a:pPr algn="l" defTabSz="742950" eaLnBrk="1" fontAlgn="auto" hangingPunct="1">
              <a:spcBef>
                <a:spcPts val="0"/>
              </a:spcBef>
              <a:spcAft>
                <a:spcPts val="0"/>
              </a:spcAft>
            </a:pPr>
            <a:r>
              <a:rPr lang="en-GB" b="1" dirty="0">
                <a:latin typeface="Arial"/>
                <a:ea typeface="+mn-ea"/>
                <a:cs typeface="Arial"/>
              </a:rPr>
              <a:t>CF. TIMELINE (1979-2021) IN </a:t>
            </a:r>
            <a:r>
              <a:rPr lang="en-GB" b="1" i="1" dirty="0">
                <a:latin typeface="Arial"/>
                <a:ea typeface="+mn-ea"/>
                <a:cs typeface="Arial"/>
              </a:rPr>
              <a:t>THE STATE OF DEBATE WITHIN ISLAM: </a:t>
            </a:r>
          </a:p>
          <a:p>
            <a:pPr algn="l" defTabSz="742950" eaLnBrk="1" fontAlgn="auto" hangingPunct="1">
              <a:spcBef>
                <a:spcPts val="0"/>
              </a:spcBef>
              <a:spcAft>
                <a:spcPts val="0"/>
              </a:spcAft>
            </a:pPr>
            <a:r>
              <a:rPr lang="en-GB" b="1" i="1" dirty="0">
                <a:latin typeface="Arial"/>
                <a:ea typeface="+mn-ea"/>
                <a:cs typeface="Arial"/>
              </a:rPr>
              <a:t>THEOLOGICAL DEVELOPMENTS IN THE MUSLIM WORLD SINCE 9/11</a:t>
            </a:r>
          </a:p>
        </p:txBody>
      </p:sp>
    </p:spTree>
    <p:extLst>
      <p:ext uri="{BB962C8B-B14F-4D97-AF65-F5344CB8AC3E}">
        <p14:creationId xmlns:p14="http://schemas.microsoft.com/office/powerpoint/2010/main" val="4141103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2BE85-1A1B-499C-893D-FAF0221D2D5E}"/>
              </a:ext>
            </a:extLst>
          </p:cNvPr>
          <p:cNvSpPr>
            <a:spLocks noGrp="1"/>
          </p:cNvSpPr>
          <p:nvPr>
            <p:ph type="title"/>
          </p:nvPr>
        </p:nvSpPr>
        <p:spPr/>
        <p:txBody>
          <a:bodyPr/>
          <a:lstStyle/>
          <a:p>
            <a:pPr algn="ctr"/>
            <a:r>
              <a:rPr lang="en-US" b="1" dirty="0"/>
              <a:t>Independent Secondary Schooling, London, 1983-9</a:t>
            </a:r>
          </a:p>
        </p:txBody>
      </p:sp>
      <p:pic>
        <p:nvPicPr>
          <p:cNvPr id="9" name="Picture 8">
            <a:extLst>
              <a:ext uri="{FF2B5EF4-FFF2-40B4-BE49-F238E27FC236}">
                <a16:creationId xmlns:a16="http://schemas.microsoft.com/office/drawing/2014/main" id="{2E2725D8-DA94-4663-8F36-E6C0CE8BF8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624" y="1120855"/>
            <a:ext cx="6768752" cy="4546344"/>
          </a:xfrm>
          <a:prstGeom prst="rect">
            <a:avLst/>
          </a:prstGeom>
        </p:spPr>
      </p:pic>
      <p:sp>
        <p:nvSpPr>
          <p:cNvPr id="3" name="TextBox 2">
            <a:extLst>
              <a:ext uri="{FF2B5EF4-FFF2-40B4-BE49-F238E27FC236}">
                <a16:creationId xmlns:a16="http://schemas.microsoft.com/office/drawing/2014/main" id="{6885EEB3-CDD6-4A10-AC9D-F20E7932E022}"/>
              </a:ext>
            </a:extLst>
          </p:cNvPr>
          <p:cNvSpPr txBox="1"/>
          <p:nvPr/>
        </p:nvSpPr>
        <p:spPr>
          <a:xfrm>
            <a:off x="113414" y="5922335"/>
            <a:ext cx="9679172" cy="461665"/>
          </a:xfrm>
          <a:prstGeom prst="rect">
            <a:avLst/>
          </a:prstGeom>
          <a:noFill/>
        </p:spPr>
        <p:txBody>
          <a:bodyPr wrap="square" rtlCol="0" anchor="t">
            <a:spAutoFit/>
          </a:bodyPr>
          <a:lstStyle/>
          <a:p>
            <a:pPr algn="ctr" defTabSz="742950" eaLnBrk="1" fontAlgn="auto" hangingPunct="1">
              <a:spcBef>
                <a:spcPts val="0"/>
              </a:spcBef>
              <a:spcAft>
                <a:spcPts val="0"/>
              </a:spcAft>
            </a:pPr>
            <a:r>
              <a:rPr lang="en-GB" sz="2400" b="1" dirty="0">
                <a:latin typeface="Arial"/>
                <a:ea typeface="+mn-ea"/>
                <a:cs typeface="Arial"/>
              </a:rPr>
              <a:t>John Carpenter Scholar, City of London School, 1987-9</a:t>
            </a:r>
          </a:p>
        </p:txBody>
      </p:sp>
    </p:spTree>
    <p:extLst>
      <p:ext uri="{BB962C8B-B14F-4D97-AF65-F5344CB8AC3E}">
        <p14:creationId xmlns:p14="http://schemas.microsoft.com/office/powerpoint/2010/main" val="1977198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1C8A-AE22-400D-A69E-85E6DBD2C5C5}"/>
              </a:ext>
            </a:extLst>
          </p:cNvPr>
          <p:cNvSpPr>
            <a:spLocks noGrp="1"/>
          </p:cNvSpPr>
          <p:nvPr>
            <p:ph type="title"/>
          </p:nvPr>
        </p:nvSpPr>
        <p:spPr>
          <a:xfrm>
            <a:off x="151619" y="136524"/>
            <a:ext cx="8973260" cy="960439"/>
          </a:xfrm>
        </p:spPr>
        <p:txBody>
          <a:bodyPr/>
          <a:lstStyle/>
          <a:p>
            <a:pPr algn="ctr"/>
            <a:r>
              <a:rPr lang="en-US" b="1" dirty="0"/>
              <a:t>Imam at Al-Tawhid Salafi Mosque, London (1985-2011):</a:t>
            </a:r>
            <a:br>
              <a:rPr lang="en-US" b="1" dirty="0"/>
            </a:br>
            <a:br>
              <a:rPr lang="en-US" b="1" dirty="0"/>
            </a:br>
            <a:r>
              <a:rPr lang="en-US" b="1" dirty="0"/>
              <a:t>partnership with JIMAS, Western world’s largest Salafi group</a:t>
            </a:r>
          </a:p>
        </p:txBody>
      </p:sp>
      <p:pic>
        <p:nvPicPr>
          <p:cNvPr id="1026" name="Picture 2" descr="Image may contain: 1 person, beard">
            <a:extLst>
              <a:ext uri="{FF2B5EF4-FFF2-40B4-BE49-F238E27FC236}">
                <a16:creationId xmlns:a16="http://schemas.microsoft.com/office/drawing/2014/main" id="{7BC16E7C-039D-48B6-A0FE-759786D465C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47730" y="1317255"/>
            <a:ext cx="2810540" cy="42234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75C011F-2D32-4B6F-9B22-38F244CB988B}"/>
              </a:ext>
            </a:extLst>
          </p:cNvPr>
          <p:cNvSpPr txBox="1"/>
          <p:nvPr/>
        </p:nvSpPr>
        <p:spPr>
          <a:xfrm>
            <a:off x="712381" y="5826642"/>
            <a:ext cx="8412497" cy="1015663"/>
          </a:xfrm>
          <a:prstGeom prst="rect">
            <a:avLst/>
          </a:prstGeom>
          <a:noFill/>
        </p:spPr>
        <p:txBody>
          <a:bodyPr wrap="square" rtlCol="0" anchor="t">
            <a:spAutoFit/>
          </a:bodyPr>
          <a:lstStyle/>
          <a:p>
            <a:pPr algn="ctr" defTabSz="742950" eaLnBrk="1" fontAlgn="auto" hangingPunct="1">
              <a:spcBef>
                <a:spcPts val="0"/>
              </a:spcBef>
              <a:spcAft>
                <a:spcPts val="0"/>
              </a:spcAft>
            </a:pPr>
            <a:r>
              <a:rPr lang="en-GB" sz="2000" b="1" dirty="0">
                <a:latin typeface="Arial"/>
                <a:ea typeface="+mn-ea"/>
                <a:cs typeface="Arial"/>
              </a:rPr>
              <a:t>SALAFI SPECTRUM: QUIETIST --- POLITICAL --- JIHADI (TAKFIRI)</a:t>
            </a:r>
          </a:p>
          <a:p>
            <a:pPr algn="ctr" defTabSz="742950" eaLnBrk="1" fontAlgn="auto" hangingPunct="1">
              <a:spcBef>
                <a:spcPts val="0"/>
              </a:spcBef>
              <a:spcAft>
                <a:spcPts val="0"/>
              </a:spcAft>
            </a:pPr>
            <a:endParaRPr lang="en-GB" sz="2000" b="1" dirty="0">
              <a:latin typeface="Arial"/>
              <a:ea typeface="+mn-ea"/>
              <a:cs typeface="Arial"/>
            </a:endParaRPr>
          </a:p>
          <a:p>
            <a:pPr algn="ctr" defTabSz="742950" eaLnBrk="1" fontAlgn="auto" hangingPunct="1">
              <a:spcBef>
                <a:spcPts val="0"/>
              </a:spcBef>
              <a:spcAft>
                <a:spcPts val="0"/>
              </a:spcAft>
            </a:pPr>
            <a:r>
              <a:rPr lang="en-GB" sz="2000" b="1" dirty="0">
                <a:latin typeface="Arial"/>
                <a:ea typeface="+mn-ea"/>
                <a:cs typeface="Arial"/>
              </a:rPr>
              <a:t>JIMAS &amp; UK Salafis had complex journeys across this spectrum</a:t>
            </a:r>
          </a:p>
        </p:txBody>
      </p:sp>
    </p:spTree>
    <p:extLst>
      <p:ext uri="{BB962C8B-B14F-4D97-AF65-F5344CB8AC3E}">
        <p14:creationId xmlns:p14="http://schemas.microsoft.com/office/powerpoint/2010/main" val="3740768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DDB41-BA21-46BF-A395-2A26EF79D00B}"/>
              </a:ext>
            </a:extLst>
          </p:cNvPr>
          <p:cNvSpPr>
            <a:spLocks noGrp="1"/>
          </p:cNvSpPr>
          <p:nvPr>
            <p:ph type="title"/>
          </p:nvPr>
        </p:nvSpPr>
        <p:spPr/>
        <p:txBody>
          <a:bodyPr/>
          <a:lstStyle/>
          <a:p>
            <a:pPr algn="ctr"/>
            <a:r>
              <a:rPr lang="en-US" b="1" dirty="0"/>
              <a:t>Cambridge University (1989-92):</a:t>
            </a:r>
            <a:br>
              <a:rPr lang="en-US" b="1" dirty="0"/>
            </a:br>
            <a:br>
              <a:rPr lang="en-US" b="1" dirty="0"/>
            </a:br>
            <a:r>
              <a:rPr lang="en-US" b="1" dirty="0"/>
              <a:t>M.A. (Hons.): Physics &amp; Theoretical Physics</a:t>
            </a:r>
          </a:p>
        </p:txBody>
      </p:sp>
      <p:pic>
        <p:nvPicPr>
          <p:cNvPr id="5" name="Content Placeholder 4">
            <a:extLst>
              <a:ext uri="{FF2B5EF4-FFF2-40B4-BE49-F238E27FC236}">
                <a16:creationId xmlns:a16="http://schemas.microsoft.com/office/drawing/2014/main" id="{87DD2ACF-6AC3-4201-84F0-FAF8C320CC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2763" y="1600201"/>
            <a:ext cx="8060475" cy="4530725"/>
          </a:xfrm>
        </p:spPr>
      </p:pic>
    </p:spTree>
    <p:extLst>
      <p:ext uri="{BB962C8B-B14F-4D97-AF65-F5344CB8AC3E}">
        <p14:creationId xmlns:p14="http://schemas.microsoft.com/office/powerpoint/2010/main" val="617875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70A1B-2A36-4490-8CF6-3C7B8B7DD65B}"/>
              </a:ext>
            </a:extLst>
          </p:cNvPr>
          <p:cNvSpPr>
            <a:spLocks noGrp="1"/>
          </p:cNvSpPr>
          <p:nvPr>
            <p:ph type="title"/>
          </p:nvPr>
        </p:nvSpPr>
        <p:spPr/>
        <p:txBody>
          <a:bodyPr/>
          <a:lstStyle/>
          <a:p>
            <a:pPr algn="ctr"/>
            <a:r>
              <a:rPr lang="en-US" b="1" dirty="0"/>
              <a:t>Universities of Cambridge &amp; London: 1989-97</a:t>
            </a:r>
            <a:br>
              <a:rPr lang="en-US" b="1" dirty="0"/>
            </a:br>
            <a:br>
              <a:rPr lang="en-US" dirty="0"/>
            </a:br>
            <a:r>
              <a:rPr lang="en-US" dirty="0"/>
              <a:t>1993: MSc in Artificial Intelligence, University of London</a:t>
            </a:r>
            <a:br>
              <a:rPr lang="en-US" dirty="0"/>
            </a:br>
            <a:br>
              <a:rPr lang="en-US" dirty="0"/>
            </a:br>
            <a:r>
              <a:rPr lang="en-US" dirty="0"/>
              <a:t>1998: PhD in Artificial Intelligence, University of London</a:t>
            </a:r>
          </a:p>
        </p:txBody>
      </p:sp>
      <p:pic>
        <p:nvPicPr>
          <p:cNvPr id="5" name="Content Placeholder 4">
            <a:extLst>
              <a:ext uri="{FF2B5EF4-FFF2-40B4-BE49-F238E27FC236}">
                <a16:creationId xmlns:a16="http://schemas.microsoft.com/office/drawing/2014/main" id="{825E7686-770E-4624-8966-99A35B7F6D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0513" y="2243057"/>
            <a:ext cx="4530725" cy="4530725"/>
          </a:xfrm>
        </p:spPr>
      </p:pic>
      <p:pic>
        <p:nvPicPr>
          <p:cNvPr id="7" name="Picture 6">
            <a:extLst>
              <a:ext uri="{FF2B5EF4-FFF2-40B4-BE49-F238E27FC236}">
                <a16:creationId xmlns:a16="http://schemas.microsoft.com/office/drawing/2014/main" id="{477EBB6C-3714-4DAE-9EC3-4D547CB4E0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2241308"/>
            <a:ext cx="4553744" cy="4553744"/>
          </a:xfrm>
          <a:prstGeom prst="rect">
            <a:avLst/>
          </a:prstGeom>
        </p:spPr>
      </p:pic>
    </p:spTree>
    <p:extLst>
      <p:ext uri="{BB962C8B-B14F-4D97-AF65-F5344CB8AC3E}">
        <p14:creationId xmlns:p14="http://schemas.microsoft.com/office/powerpoint/2010/main" val="4249641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7C498-A1DF-4BDB-8B5B-F0E4AE61F970}"/>
              </a:ext>
            </a:extLst>
          </p:cNvPr>
          <p:cNvSpPr>
            <a:spLocks noGrp="1"/>
          </p:cNvSpPr>
          <p:nvPr>
            <p:ph type="title"/>
          </p:nvPr>
        </p:nvSpPr>
        <p:spPr>
          <a:xfrm>
            <a:off x="0" y="136524"/>
            <a:ext cx="9906000" cy="960439"/>
          </a:xfrm>
        </p:spPr>
        <p:txBody>
          <a:bodyPr/>
          <a:lstStyle/>
          <a:p>
            <a:pPr algn="ctr"/>
            <a:r>
              <a:rPr lang="en-US" b="1" dirty="0"/>
              <a:t>Jihad in Afghanistan (1990-1) with Sheikh </a:t>
            </a:r>
            <a:r>
              <a:rPr lang="en-US" b="1" dirty="0" err="1"/>
              <a:t>Manwar</a:t>
            </a:r>
            <a:r>
              <a:rPr lang="en-US" b="1" dirty="0"/>
              <a:t> Ali</a:t>
            </a:r>
            <a:br>
              <a:rPr lang="en-US" sz="4000" b="1" dirty="0"/>
            </a:br>
            <a:br>
              <a:rPr lang="en-US" sz="4000" b="1" dirty="0"/>
            </a:br>
            <a:r>
              <a:rPr lang="en-US" i="1" dirty="0"/>
              <a:t>UK jihadis also fought in: Bosnia, Kashmir, Chechnya, Burma</a:t>
            </a:r>
          </a:p>
        </p:txBody>
      </p:sp>
      <p:pic>
        <p:nvPicPr>
          <p:cNvPr id="5" name="Content Placeholder 4">
            <a:extLst>
              <a:ext uri="{FF2B5EF4-FFF2-40B4-BE49-F238E27FC236}">
                <a16:creationId xmlns:a16="http://schemas.microsoft.com/office/drawing/2014/main" id="{2AB32724-DCBA-40F0-8D45-3A31398121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4528" y="1512168"/>
            <a:ext cx="5328592" cy="3429000"/>
          </a:xfrm>
        </p:spPr>
      </p:pic>
      <p:pic>
        <p:nvPicPr>
          <p:cNvPr id="7" name="Picture 6">
            <a:extLst>
              <a:ext uri="{FF2B5EF4-FFF2-40B4-BE49-F238E27FC236}">
                <a16:creationId xmlns:a16="http://schemas.microsoft.com/office/drawing/2014/main" id="{ADA47DA7-AC82-4BEB-A92B-E83320875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4968" y="1512168"/>
            <a:ext cx="4572000" cy="3429000"/>
          </a:xfrm>
          <a:prstGeom prst="rect">
            <a:avLst/>
          </a:prstGeom>
        </p:spPr>
      </p:pic>
      <p:sp>
        <p:nvSpPr>
          <p:cNvPr id="3" name="TextBox 2">
            <a:extLst>
              <a:ext uri="{FF2B5EF4-FFF2-40B4-BE49-F238E27FC236}">
                <a16:creationId xmlns:a16="http://schemas.microsoft.com/office/drawing/2014/main" id="{05BD12F5-97C8-4DE3-AD07-DA5C296782C9}"/>
              </a:ext>
            </a:extLst>
          </p:cNvPr>
          <p:cNvSpPr txBox="1"/>
          <p:nvPr/>
        </p:nvSpPr>
        <p:spPr>
          <a:xfrm>
            <a:off x="381000" y="5013177"/>
            <a:ext cx="9144000" cy="1200329"/>
          </a:xfrm>
          <a:prstGeom prst="rect">
            <a:avLst/>
          </a:prstGeom>
          <a:noFill/>
        </p:spPr>
        <p:txBody>
          <a:bodyPr wrap="square" rtlCol="0">
            <a:spAutoFit/>
          </a:bodyPr>
          <a:lstStyle/>
          <a:p>
            <a:pPr algn="ctr"/>
            <a:r>
              <a:rPr lang="en-US" sz="2400" dirty="0"/>
              <a:t>cf. </a:t>
            </a:r>
            <a:r>
              <a:rPr lang="en-US" sz="2400" dirty="0" err="1"/>
              <a:t>Manwar</a:t>
            </a:r>
            <a:r>
              <a:rPr lang="en-US" sz="2400" dirty="0"/>
              <a:t> Ali, </a:t>
            </a:r>
          </a:p>
          <a:p>
            <a:pPr algn="ctr"/>
            <a:endParaRPr lang="en-US" sz="2400" dirty="0"/>
          </a:p>
          <a:p>
            <a:pPr algn="ctr"/>
            <a:r>
              <a:rPr lang="en-US" sz="2400" i="1" dirty="0"/>
              <a:t>Inside the Mind of a Former Radical Jihadist</a:t>
            </a:r>
            <a:r>
              <a:rPr lang="en-US" sz="2400" dirty="0"/>
              <a:t>, TED talk, 2017</a:t>
            </a:r>
          </a:p>
        </p:txBody>
      </p:sp>
    </p:spTree>
    <p:extLst>
      <p:ext uri="{BB962C8B-B14F-4D97-AF65-F5344CB8AC3E}">
        <p14:creationId xmlns:p14="http://schemas.microsoft.com/office/powerpoint/2010/main" val="1847701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1BCAD-44FB-4B4B-B182-F24CF0121518}"/>
              </a:ext>
            </a:extLst>
          </p:cNvPr>
          <p:cNvSpPr>
            <a:spLocks noGrp="1"/>
          </p:cNvSpPr>
          <p:nvPr>
            <p:ph type="ctrTitle"/>
          </p:nvPr>
        </p:nvSpPr>
        <p:spPr/>
        <p:txBody>
          <a:bodyPr/>
          <a:lstStyle/>
          <a:p>
            <a:r>
              <a:rPr lang="en-GB" b="1" dirty="0"/>
              <a:t>SALAFI / DEOBANDI JIHADIS AT UK UNIVERSITIES</a:t>
            </a:r>
          </a:p>
        </p:txBody>
      </p:sp>
      <p:sp>
        <p:nvSpPr>
          <p:cNvPr id="5" name="Content Placeholder 4">
            <a:extLst>
              <a:ext uri="{FF2B5EF4-FFF2-40B4-BE49-F238E27FC236}">
                <a16:creationId xmlns:a16="http://schemas.microsoft.com/office/drawing/2014/main" id="{D8250B0F-A93B-442E-962D-9000BDEECCF8}"/>
              </a:ext>
            </a:extLst>
          </p:cNvPr>
          <p:cNvSpPr>
            <a:spLocks noGrp="1"/>
          </p:cNvSpPr>
          <p:nvPr>
            <p:ph idx="11"/>
          </p:nvPr>
        </p:nvSpPr>
        <p:spPr>
          <a:xfrm>
            <a:off x="325411" y="3887604"/>
            <a:ext cx="4534587" cy="1907920"/>
          </a:xfrm>
        </p:spPr>
        <p:txBody>
          <a:bodyPr/>
          <a:lstStyle/>
          <a:p>
            <a:r>
              <a:rPr lang="en-GB" dirty="0"/>
              <a:t>King’s College London / London School of Economics:</a:t>
            </a:r>
          </a:p>
          <a:p>
            <a:endParaRPr lang="en-GB" dirty="0"/>
          </a:p>
          <a:p>
            <a:r>
              <a:rPr lang="en-GB" sz="3200" b="1" dirty="0"/>
              <a:t>Omar Sheikh, </a:t>
            </a:r>
          </a:p>
          <a:p>
            <a:r>
              <a:rPr lang="en-GB" sz="3200" b="1" dirty="0"/>
              <a:t>kidnapper of </a:t>
            </a:r>
            <a:br>
              <a:rPr lang="en-GB" sz="3200" b="1" dirty="0"/>
            </a:br>
            <a:r>
              <a:rPr lang="en-GB" sz="3200" b="1" dirty="0"/>
              <a:t>Daniel Pearl (WSJ)</a:t>
            </a:r>
          </a:p>
        </p:txBody>
      </p:sp>
      <p:sp>
        <p:nvSpPr>
          <p:cNvPr id="6" name="Content Placeholder 5">
            <a:extLst>
              <a:ext uri="{FF2B5EF4-FFF2-40B4-BE49-F238E27FC236}">
                <a16:creationId xmlns:a16="http://schemas.microsoft.com/office/drawing/2014/main" id="{D8269475-55CD-4E46-8DEE-512FC09276F1}"/>
              </a:ext>
            </a:extLst>
          </p:cNvPr>
          <p:cNvSpPr>
            <a:spLocks noGrp="1"/>
          </p:cNvSpPr>
          <p:nvPr>
            <p:ph idx="12"/>
          </p:nvPr>
        </p:nvSpPr>
        <p:spPr/>
        <p:txBody>
          <a:bodyPr/>
          <a:lstStyle/>
          <a:p>
            <a:r>
              <a:rPr lang="en-GB" dirty="0"/>
              <a:t>Imperial College of Science, Technology &amp; Medicine:</a:t>
            </a:r>
          </a:p>
          <a:p>
            <a:endParaRPr lang="en-GB" dirty="0"/>
          </a:p>
          <a:p>
            <a:r>
              <a:rPr lang="en-GB" sz="3200" b="1" dirty="0"/>
              <a:t>Babar Ahmad,</a:t>
            </a:r>
          </a:p>
          <a:p>
            <a:r>
              <a:rPr lang="en-GB" sz="3200" b="1" dirty="0"/>
              <a:t>Founder of </a:t>
            </a:r>
            <a:r>
              <a:rPr lang="en-GB" sz="3200" b="1" dirty="0" err="1"/>
              <a:t>Azzam.Com</a:t>
            </a:r>
            <a:endParaRPr lang="en-GB" sz="3200" b="1" dirty="0"/>
          </a:p>
        </p:txBody>
      </p:sp>
      <p:sp>
        <p:nvSpPr>
          <p:cNvPr id="7" name="Slide Number Placeholder 6">
            <a:extLst>
              <a:ext uri="{FF2B5EF4-FFF2-40B4-BE49-F238E27FC236}">
                <a16:creationId xmlns:a16="http://schemas.microsoft.com/office/drawing/2014/main" id="{A70CA183-2E0B-4025-A1BA-FE775AF44099}"/>
              </a:ext>
            </a:extLst>
          </p:cNvPr>
          <p:cNvSpPr>
            <a:spLocks noGrp="1"/>
          </p:cNvSpPr>
          <p:nvPr>
            <p:ph type="sldNum" sz="quarter" idx="4"/>
          </p:nvPr>
        </p:nvSpPr>
        <p:spPr/>
        <p:txBody>
          <a:bodyPr/>
          <a:lstStyle/>
          <a:p>
            <a:fld id="{79A90BDF-CA81-4EC9-9751-DFAEDE31597B}" type="slidenum">
              <a:rPr lang="en-GB" smtClean="0"/>
              <a:pPr/>
              <a:t>16</a:t>
            </a:fld>
            <a:endParaRPr lang="en-GB"/>
          </a:p>
        </p:txBody>
      </p:sp>
      <p:sp>
        <p:nvSpPr>
          <p:cNvPr id="8" name="Text Placeholder 7">
            <a:extLst>
              <a:ext uri="{FF2B5EF4-FFF2-40B4-BE49-F238E27FC236}">
                <a16:creationId xmlns:a16="http://schemas.microsoft.com/office/drawing/2014/main" id="{F71BD1F5-719F-448F-9FE2-9A96290864B0}"/>
              </a:ext>
            </a:extLst>
          </p:cNvPr>
          <p:cNvSpPr>
            <a:spLocks noGrp="1"/>
          </p:cNvSpPr>
          <p:nvPr>
            <p:ph type="body" sz="quarter" idx="13"/>
          </p:nvPr>
        </p:nvSpPr>
        <p:spPr/>
        <p:txBody>
          <a:bodyPr/>
          <a:lstStyle/>
          <a:p>
            <a:endParaRPr lang="en-GB"/>
          </a:p>
        </p:txBody>
      </p:sp>
      <p:pic>
        <p:nvPicPr>
          <p:cNvPr id="16386" name="Picture 2" descr="Wall Street Journal reporter Daniel Pearl's killer set to walk free">
            <a:extLst>
              <a:ext uri="{FF2B5EF4-FFF2-40B4-BE49-F238E27FC236}">
                <a16:creationId xmlns:a16="http://schemas.microsoft.com/office/drawing/2014/main" id="{638A355F-2614-4D02-9955-C66CD99346D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1985" y="1410694"/>
            <a:ext cx="3541441" cy="234950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Babar Ahmad: Terrorist who aided Taliban back in UK after US jail release |  UK | News | Express.co.uk">
            <a:extLst>
              <a:ext uri="{FF2B5EF4-FFF2-40B4-BE49-F238E27FC236}">
                <a16:creationId xmlns:a16="http://schemas.microsoft.com/office/drawing/2014/main" id="{894B7F3E-B4F7-4E77-B4C7-28954D6C3F17}"/>
              </a:ext>
            </a:extLst>
          </p:cNvPr>
          <p:cNvPicPr>
            <a:picLocks noGrp="1" noChangeAspect="1" noChangeArrowheads="1"/>
          </p:cNvPicPr>
          <p:nvPr>
            <p:ph idx="10"/>
          </p:nvPr>
        </p:nvPicPr>
        <p:blipFill>
          <a:blip r:embed="rId3">
            <a:extLst>
              <a:ext uri="{28A0092B-C50C-407E-A947-70E740481C1C}">
                <a14:useLocalDpi xmlns:a14="http://schemas.microsoft.com/office/drawing/2010/main" val="0"/>
              </a:ext>
            </a:extLst>
          </a:blip>
          <a:srcRect/>
          <a:stretch>
            <a:fillRect/>
          </a:stretch>
        </p:blipFill>
        <p:spPr bwMode="auto">
          <a:xfrm>
            <a:off x="5329351" y="1366838"/>
            <a:ext cx="3960585" cy="234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602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5FC9B-5905-4BBF-B7F4-9FF28310B091}"/>
              </a:ext>
            </a:extLst>
          </p:cNvPr>
          <p:cNvSpPr>
            <a:spLocks noGrp="1"/>
          </p:cNvSpPr>
          <p:nvPr>
            <p:ph type="ctrTitle"/>
          </p:nvPr>
        </p:nvSpPr>
        <p:spPr/>
        <p:txBody>
          <a:bodyPr/>
          <a:lstStyle/>
          <a:p>
            <a:pPr algn="ctr"/>
            <a:r>
              <a:rPr lang="en-US" sz="2400" b="1" dirty="0"/>
              <a:t>9/11 – NYC, 2001</a:t>
            </a:r>
            <a:endParaRPr lang="en-GB" dirty="0"/>
          </a:p>
        </p:txBody>
      </p:sp>
      <p:sp>
        <p:nvSpPr>
          <p:cNvPr id="3" name="Slide Number Placeholder 2">
            <a:extLst>
              <a:ext uri="{FF2B5EF4-FFF2-40B4-BE49-F238E27FC236}">
                <a16:creationId xmlns:a16="http://schemas.microsoft.com/office/drawing/2014/main" id="{A1503F6F-69E5-482C-8E03-31B773DFDE96}"/>
              </a:ext>
            </a:extLst>
          </p:cNvPr>
          <p:cNvSpPr>
            <a:spLocks noGrp="1"/>
          </p:cNvSpPr>
          <p:nvPr>
            <p:ph type="sldNum" sz="quarter" idx="4"/>
          </p:nvPr>
        </p:nvSpPr>
        <p:spPr/>
        <p:txBody>
          <a:bodyPr/>
          <a:lstStyle/>
          <a:p>
            <a:fld id="{79A90BDF-CA81-4EC9-9751-DFAEDE31597B}" type="slidenum">
              <a:rPr lang="en-GB" smtClean="0"/>
              <a:pPr/>
              <a:t>17</a:t>
            </a:fld>
            <a:endParaRPr lang="en-GB"/>
          </a:p>
        </p:txBody>
      </p:sp>
      <p:sp>
        <p:nvSpPr>
          <p:cNvPr id="4" name="Text Placeholder 3">
            <a:extLst>
              <a:ext uri="{FF2B5EF4-FFF2-40B4-BE49-F238E27FC236}">
                <a16:creationId xmlns:a16="http://schemas.microsoft.com/office/drawing/2014/main" id="{0F269F85-BFBE-4430-A48C-048F3F0D5FFF}"/>
              </a:ext>
            </a:extLst>
          </p:cNvPr>
          <p:cNvSpPr>
            <a:spLocks noGrp="1"/>
          </p:cNvSpPr>
          <p:nvPr>
            <p:ph type="body" sz="quarter" idx="10"/>
          </p:nvPr>
        </p:nvSpPr>
        <p:spPr/>
        <p:txBody>
          <a:bodyPr/>
          <a:lstStyle/>
          <a:p>
            <a:pPr algn="ctr"/>
            <a:r>
              <a:rPr lang="en-GB" dirty="0"/>
              <a:t>Source: Flickr user Michael </a:t>
            </a:r>
            <a:r>
              <a:rPr lang="en-GB" dirty="0" err="1"/>
              <a:t>Foran</a:t>
            </a:r>
            <a:r>
              <a:rPr lang="en-GB" dirty="0"/>
              <a:t>, Creative Commons Attribution 2.0</a:t>
            </a:r>
          </a:p>
        </p:txBody>
      </p:sp>
      <p:pic>
        <p:nvPicPr>
          <p:cNvPr id="5" name="Picture 2">
            <a:extLst>
              <a:ext uri="{FF2B5EF4-FFF2-40B4-BE49-F238E27FC236}">
                <a16:creationId xmlns:a16="http://schemas.microsoft.com/office/drawing/2014/main" id="{1205B077-E1E2-4B0B-B5E0-C98FC5A6E1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4112" y="1194834"/>
            <a:ext cx="5957776" cy="4468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210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5DD84-74E2-4F93-9C1B-DEBF7A8C0941}"/>
              </a:ext>
            </a:extLst>
          </p:cNvPr>
          <p:cNvSpPr>
            <a:spLocks noGrp="1"/>
          </p:cNvSpPr>
          <p:nvPr>
            <p:ph type="ctrTitle"/>
          </p:nvPr>
        </p:nvSpPr>
        <p:spPr>
          <a:xfrm>
            <a:off x="325413" y="288000"/>
            <a:ext cx="8437905" cy="677108"/>
          </a:xfrm>
        </p:spPr>
        <p:txBody>
          <a:bodyPr/>
          <a:lstStyle/>
          <a:p>
            <a:pPr algn="ctr"/>
            <a:r>
              <a:rPr lang="en-GB" sz="4400" b="1" dirty="0">
                <a:solidFill>
                  <a:srgbClr val="00B050"/>
                </a:solidFill>
              </a:rPr>
              <a:t>PAKISTAN, 2002-3</a:t>
            </a:r>
          </a:p>
        </p:txBody>
      </p:sp>
      <p:sp>
        <p:nvSpPr>
          <p:cNvPr id="3" name="Slide Number Placeholder 2">
            <a:extLst>
              <a:ext uri="{FF2B5EF4-FFF2-40B4-BE49-F238E27FC236}">
                <a16:creationId xmlns:a16="http://schemas.microsoft.com/office/drawing/2014/main" id="{A6D60023-6716-4F54-9AD9-E015EBBB3555}"/>
              </a:ext>
            </a:extLst>
          </p:cNvPr>
          <p:cNvSpPr>
            <a:spLocks noGrp="1"/>
          </p:cNvSpPr>
          <p:nvPr>
            <p:ph type="sldNum" sz="quarter" idx="4"/>
          </p:nvPr>
        </p:nvSpPr>
        <p:spPr/>
        <p:txBody>
          <a:bodyPr/>
          <a:lstStyle/>
          <a:p>
            <a:fld id="{79A90BDF-CA81-4EC9-9751-DFAEDE31597B}" type="slidenum">
              <a:rPr lang="en-GB" smtClean="0"/>
              <a:pPr/>
              <a:t>18</a:t>
            </a:fld>
            <a:endParaRPr lang="en-GB"/>
          </a:p>
        </p:txBody>
      </p:sp>
      <p:sp>
        <p:nvSpPr>
          <p:cNvPr id="4" name="Text Placeholder 3">
            <a:extLst>
              <a:ext uri="{FF2B5EF4-FFF2-40B4-BE49-F238E27FC236}">
                <a16:creationId xmlns:a16="http://schemas.microsoft.com/office/drawing/2014/main" id="{B8D9BD9F-8FE9-459B-B32E-73CFF226F8D6}"/>
              </a:ext>
            </a:extLst>
          </p:cNvPr>
          <p:cNvSpPr>
            <a:spLocks noGrp="1"/>
          </p:cNvSpPr>
          <p:nvPr>
            <p:ph type="body" sz="quarter" idx="10"/>
          </p:nvPr>
        </p:nvSpPr>
        <p:spPr/>
        <p:txBody>
          <a:bodyPr/>
          <a:lstStyle/>
          <a:p>
            <a:endParaRPr lang="en-GB"/>
          </a:p>
        </p:txBody>
      </p:sp>
      <p:sp>
        <p:nvSpPr>
          <p:cNvPr id="5" name="TextBox 4">
            <a:extLst>
              <a:ext uri="{FF2B5EF4-FFF2-40B4-BE49-F238E27FC236}">
                <a16:creationId xmlns:a16="http://schemas.microsoft.com/office/drawing/2014/main" id="{163D40F3-83C5-44F3-8033-E6D843927644}"/>
              </a:ext>
            </a:extLst>
          </p:cNvPr>
          <p:cNvSpPr txBox="1"/>
          <p:nvPr/>
        </p:nvSpPr>
        <p:spPr>
          <a:xfrm>
            <a:off x="244549" y="1403498"/>
            <a:ext cx="9516139" cy="3970318"/>
          </a:xfrm>
          <a:prstGeom prst="rect">
            <a:avLst/>
          </a:prstGeom>
          <a:noFill/>
        </p:spPr>
        <p:txBody>
          <a:bodyPr wrap="square" rtlCol="0" anchor="t">
            <a:spAutoFit/>
          </a:bodyPr>
          <a:lstStyle/>
          <a:p>
            <a:pPr marL="285750" indent="-285750" algn="l" defTabSz="742950" eaLnBrk="1" fontAlgn="auto" hangingPunct="1">
              <a:spcBef>
                <a:spcPts val="0"/>
              </a:spcBef>
              <a:spcAft>
                <a:spcPts val="0"/>
              </a:spcAft>
              <a:buFont typeface="Arial" panose="020B0604020202020204" pitchFamily="34" charset="0"/>
              <a:buChar char="•"/>
            </a:pPr>
            <a:r>
              <a:rPr lang="en-GB" sz="3600" b="1" dirty="0">
                <a:solidFill>
                  <a:srgbClr val="00B050"/>
                </a:solidFill>
                <a:latin typeface="Arial"/>
                <a:ea typeface="+mn-ea"/>
                <a:cs typeface="Arial"/>
              </a:rPr>
              <a:t>‘War on Terror’ in Afghanistan next door</a:t>
            </a:r>
            <a:br>
              <a:rPr lang="en-GB" sz="3600" b="1" dirty="0">
                <a:solidFill>
                  <a:srgbClr val="00B050"/>
                </a:solidFill>
                <a:latin typeface="Arial"/>
                <a:ea typeface="+mn-ea"/>
                <a:cs typeface="Arial"/>
              </a:rPr>
            </a:br>
            <a:endParaRPr lang="en-GB" sz="3600" b="1" dirty="0">
              <a:solidFill>
                <a:srgbClr val="00B050"/>
              </a:solidFill>
              <a:latin typeface="Arial"/>
              <a:ea typeface="+mn-ea"/>
              <a:cs typeface="Arial"/>
            </a:endParaRPr>
          </a:p>
          <a:p>
            <a:pPr marL="285750" indent="-285750" algn="l" defTabSz="742950" eaLnBrk="1" fontAlgn="auto" hangingPunct="1">
              <a:spcBef>
                <a:spcPts val="0"/>
              </a:spcBef>
              <a:spcAft>
                <a:spcPts val="0"/>
              </a:spcAft>
              <a:buFont typeface="Arial" panose="020B0604020202020204" pitchFamily="34" charset="0"/>
              <a:buChar char="•"/>
            </a:pPr>
            <a:r>
              <a:rPr lang="en-GB" sz="3600" b="1" dirty="0">
                <a:solidFill>
                  <a:srgbClr val="00B050"/>
                </a:solidFill>
                <a:latin typeface="Arial"/>
                <a:ea typeface="+mn-ea"/>
                <a:cs typeface="Arial"/>
              </a:rPr>
              <a:t>Met Jihadis who were politically crazy</a:t>
            </a:r>
            <a:br>
              <a:rPr lang="en-GB" sz="3600" b="1" dirty="0">
                <a:solidFill>
                  <a:srgbClr val="00B050"/>
                </a:solidFill>
                <a:latin typeface="Arial"/>
                <a:ea typeface="+mn-ea"/>
                <a:cs typeface="Arial"/>
              </a:rPr>
            </a:br>
            <a:endParaRPr lang="en-GB" sz="3600" b="1" dirty="0">
              <a:solidFill>
                <a:srgbClr val="00B050"/>
              </a:solidFill>
              <a:latin typeface="Arial"/>
              <a:ea typeface="+mn-ea"/>
              <a:cs typeface="Arial"/>
            </a:endParaRPr>
          </a:p>
          <a:p>
            <a:pPr marL="285750" indent="-285750" algn="l" defTabSz="742950" eaLnBrk="1" fontAlgn="auto" hangingPunct="1">
              <a:spcBef>
                <a:spcPts val="0"/>
              </a:spcBef>
              <a:spcAft>
                <a:spcPts val="0"/>
              </a:spcAft>
              <a:buFont typeface="Arial" panose="020B0604020202020204" pitchFamily="34" charset="0"/>
              <a:buChar char="•"/>
            </a:pPr>
            <a:r>
              <a:rPr lang="en-GB" sz="3600" b="1" dirty="0">
                <a:solidFill>
                  <a:srgbClr val="00B050"/>
                </a:solidFill>
                <a:latin typeface="Arial"/>
                <a:ea typeface="+mn-ea"/>
                <a:cs typeface="Arial"/>
              </a:rPr>
              <a:t>Missed my British &amp; Western side, </a:t>
            </a:r>
            <a:br>
              <a:rPr lang="en-GB" sz="3600" b="1" dirty="0">
                <a:solidFill>
                  <a:srgbClr val="00B050"/>
                </a:solidFill>
                <a:latin typeface="Arial"/>
                <a:ea typeface="+mn-ea"/>
                <a:cs typeface="Arial"/>
              </a:rPr>
            </a:br>
            <a:br>
              <a:rPr lang="en-GB" sz="3600" b="1" dirty="0">
                <a:solidFill>
                  <a:srgbClr val="00B050"/>
                </a:solidFill>
                <a:latin typeface="Arial"/>
                <a:ea typeface="+mn-ea"/>
                <a:cs typeface="Arial"/>
              </a:rPr>
            </a:br>
            <a:r>
              <a:rPr lang="en-GB" sz="3600" b="1" dirty="0">
                <a:solidFill>
                  <a:srgbClr val="00B050"/>
                </a:solidFill>
                <a:latin typeface="Arial"/>
                <a:ea typeface="+mn-ea"/>
                <a:cs typeface="Arial"/>
              </a:rPr>
              <a:t>in an Eastern &amp; Muslim context</a:t>
            </a:r>
          </a:p>
        </p:txBody>
      </p:sp>
    </p:spTree>
    <p:extLst>
      <p:ext uri="{BB962C8B-B14F-4D97-AF65-F5344CB8AC3E}">
        <p14:creationId xmlns:p14="http://schemas.microsoft.com/office/powerpoint/2010/main" val="1833848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D7C3D-9622-4387-89E0-00080760B530}"/>
              </a:ext>
            </a:extLst>
          </p:cNvPr>
          <p:cNvSpPr>
            <a:spLocks noGrp="1"/>
          </p:cNvSpPr>
          <p:nvPr>
            <p:ph type="ctrTitle"/>
          </p:nvPr>
        </p:nvSpPr>
        <p:spPr>
          <a:xfrm>
            <a:off x="325413" y="288000"/>
            <a:ext cx="8437905" cy="553998"/>
          </a:xfrm>
        </p:spPr>
        <p:txBody>
          <a:bodyPr/>
          <a:lstStyle/>
          <a:p>
            <a:pPr algn="ctr"/>
            <a:r>
              <a:rPr lang="en-GB" sz="3600" b="1" dirty="0"/>
              <a:t>3/11 – Madrid, 2004</a:t>
            </a:r>
          </a:p>
        </p:txBody>
      </p:sp>
      <p:sp>
        <p:nvSpPr>
          <p:cNvPr id="3" name="Slide Number Placeholder 2">
            <a:extLst>
              <a:ext uri="{FF2B5EF4-FFF2-40B4-BE49-F238E27FC236}">
                <a16:creationId xmlns:a16="http://schemas.microsoft.com/office/drawing/2014/main" id="{AB6EF060-913F-4EFE-B58C-35D095A77A6A}"/>
              </a:ext>
            </a:extLst>
          </p:cNvPr>
          <p:cNvSpPr>
            <a:spLocks noGrp="1"/>
          </p:cNvSpPr>
          <p:nvPr>
            <p:ph type="sldNum" sz="quarter" idx="4"/>
          </p:nvPr>
        </p:nvSpPr>
        <p:spPr/>
        <p:txBody>
          <a:bodyPr/>
          <a:lstStyle/>
          <a:p>
            <a:fld id="{79A90BDF-CA81-4EC9-9751-DFAEDE31597B}" type="slidenum">
              <a:rPr lang="en-GB" smtClean="0"/>
              <a:pPr/>
              <a:t>19</a:t>
            </a:fld>
            <a:endParaRPr lang="en-GB"/>
          </a:p>
        </p:txBody>
      </p:sp>
      <p:sp>
        <p:nvSpPr>
          <p:cNvPr id="4" name="Text Placeholder 3">
            <a:extLst>
              <a:ext uri="{FF2B5EF4-FFF2-40B4-BE49-F238E27FC236}">
                <a16:creationId xmlns:a16="http://schemas.microsoft.com/office/drawing/2014/main" id="{DCE68AE3-766D-4130-BDD8-D2A45FDF38B6}"/>
              </a:ext>
            </a:extLst>
          </p:cNvPr>
          <p:cNvSpPr>
            <a:spLocks noGrp="1"/>
          </p:cNvSpPr>
          <p:nvPr>
            <p:ph type="body" sz="quarter" idx="10"/>
          </p:nvPr>
        </p:nvSpPr>
        <p:spPr/>
        <p:txBody>
          <a:bodyPr/>
          <a:lstStyle/>
          <a:p>
            <a:pPr algn="ctr"/>
            <a:r>
              <a:rPr lang="en-GB" dirty="0"/>
              <a:t>Source: </a:t>
            </a:r>
            <a:r>
              <a:rPr lang="en-GB" dirty="0" err="1"/>
              <a:t>Diario</a:t>
            </a:r>
            <a:r>
              <a:rPr lang="en-GB" dirty="0"/>
              <a:t> de Madrid, Creative Commons Attribution 4.0</a:t>
            </a:r>
          </a:p>
        </p:txBody>
      </p:sp>
      <p:pic>
        <p:nvPicPr>
          <p:cNvPr id="3074" name="Picture 2">
            <a:extLst>
              <a:ext uri="{FF2B5EF4-FFF2-40B4-BE49-F238E27FC236}">
                <a16:creationId xmlns:a16="http://schemas.microsoft.com/office/drawing/2014/main" id="{6C687B49-894C-4F9A-8F04-A926629DE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1702" y="1528135"/>
            <a:ext cx="5702596" cy="3801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620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1B060-BDBA-4320-8F7D-C05CE4618BBF}"/>
              </a:ext>
            </a:extLst>
          </p:cNvPr>
          <p:cNvSpPr>
            <a:spLocks noGrp="1"/>
          </p:cNvSpPr>
          <p:nvPr>
            <p:ph type="ctrTitle"/>
          </p:nvPr>
        </p:nvSpPr>
        <p:spPr/>
        <p:txBody>
          <a:bodyPr/>
          <a:lstStyle/>
          <a:p>
            <a:pPr algn="ctr"/>
            <a:r>
              <a:rPr lang="en-US" sz="2400" b="1" dirty="0"/>
              <a:t>7/7 – London, 2005</a:t>
            </a:r>
            <a:endParaRPr lang="en-GB" dirty="0"/>
          </a:p>
        </p:txBody>
      </p:sp>
      <p:sp>
        <p:nvSpPr>
          <p:cNvPr id="3" name="Slide Number Placeholder 2">
            <a:extLst>
              <a:ext uri="{FF2B5EF4-FFF2-40B4-BE49-F238E27FC236}">
                <a16:creationId xmlns:a16="http://schemas.microsoft.com/office/drawing/2014/main" id="{1CD48465-3479-43A3-A563-3D10DF605883}"/>
              </a:ext>
            </a:extLst>
          </p:cNvPr>
          <p:cNvSpPr>
            <a:spLocks noGrp="1"/>
          </p:cNvSpPr>
          <p:nvPr>
            <p:ph type="sldNum" sz="quarter" idx="4"/>
          </p:nvPr>
        </p:nvSpPr>
        <p:spPr/>
        <p:txBody>
          <a:bodyPr/>
          <a:lstStyle/>
          <a:p>
            <a:fld id="{79A90BDF-CA81-4EC9-9751-DFAEDE31597B}" type="slidenum">
              <a:rPr lang="en-GB" smtClean="0"/>
              <a:pPr/>
              <a:t>20</a:t>
            </a:fld>
            <a:endParaRPr lang="en-GB"/>
          </a:p>
        </p:txBody>
      </p:sp>
      <p:sp>
        <p:nvSpPr>
          <p:cNvPr id="4" name="Text Placeholder 3">
            <a:extLst>
              <a:ext uri="{FF2B5EF4-FFF2-40B4-BE49-F238E27FC236}">
                <a16:creationId xmlns:a16="http://schemas.microsoft.com/office/drawing/2014/main" id="{C36393CA-A6FE-48FD-B9FD-529989B01E02}"/>
              </a:ext>
            </a:extLst>
          </p:cNvPr>
          <p:cNvSpPr>
            <a:spLocks noGrp="1"/>
          </p:cNvSpPr>
          <p:nvPr>
            <p:ph type="body" sz="quarter" idx="10"/>
          </p:nvPr>
        </p:nvSpPr>
        <p:spPr/>
        <p:txBody>
          <a:bodyPr/>
          <a:lstStyle/>
          <a:p>
            <a:endParaRPr lang="en-GB"/>
          </a:p>
        </p:txBody>
      </p:sp>
      <p:pic>
        <p:nvPicPr>
          <p:cNvPr id="5122" name="Picture 2">
            <a:extLst>
              <a:ext uri="{FF2B5EF4-FFF2-40B4-BE49-F238E27FC236}">
                <a16:creationId xmlns:a16="http://schemas.microsoft.com/office/drawing/2014/main" id="{0DEEA7BE-4278-4736-BDAE-D6276873D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11" y="1584251"/>
            <a:ext cx="3867624" cy="2568900"/>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4">
            <a:extLst>
              <a:ext uri="{FF2B5EF4-FFF2-40B4-BE49-F238E27FC236}">
                <a16:creationId xmlns:a16="http://schemas.microsoft.com/office/drawing/2014/main" id="{4CB49BE8-41FB-4B6B-AE02-FCB8FBC6E6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792" y="4433465"/>
            <a:ext cx="2926080" cy="1795272"/>
          </a:xfrm>
          <a:prstGeom prst="rect">
            <a:avLst/>
          </a:prstGeom>
        </p:spPr>
      </p:pic>
      <p:pic>
        <p:nvPicPr>
          <p:cNvPr id="7" name="Picture 6">
            <a:extLst>
              <a:ext uri="{FF2B5EF4-FFF2-40B4-BE49-F238E27FC236}">
                <a16:creationId xmlns:a16="http://schemas.microsoft.com/office/drawing/2014/main" id="{9C0F5FD6-DB35-4807-A108-7BD5DF322F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0041" y="1581831"/>
            <a:ext cx="5857875" cy="3895725"/>
          </a:xfrm>
          <a:prstGeom prst="rect">
            <a:avLst/>
          </a:prstGeom>
        </p:spPr>
      </p:pic>
    </p:spTree>
    <p:extLst>
      <p:ext uri="{BB962C8B-B14F-4D97-AF65-F5344CB8AC3E}">
        <p14:creationId xmlns:p14="http://schemas.microsoft.com/office/powerpoint/2010/main" val="2443275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FFC71F-C55F-42FE-810B-FFF64B1F5C31}"/>
              </a:ext>
            </a:extLst>
          </p:cNvPr>
          <p:cNvPicPr>
            <a:picLocks noChangeAspect="1"/>
          </p:cNvPicPr>
          <p:nvPr/>
        </p:nvPicPr>
        <p:blipFill>
          <a:blip r:embed="rId2"/>
          <a:stretch>
            <a:fillRect/>
          </a:stretch>
        </p:blipFill>
        <p:spPr>
          <a:xfrm>
            <a:off x="-2463824" y="-742964"/>
            <a:ext cx="14833648" cy="8343928"/>
          </a:xfrm>
          <a:prstGeom prst="rect">
            <a:avLst/>
          </a:prstGeom>
        </p:spPr>
      </p:pic>
    </p:spTree>
    <p:extLst>
      <p:ext uri="{BB962C8B-B14F-4D97-AF65-F5344CB8AC3E}">
        <p14:creationId xmlns:p14="http://schemas.microsoft.com/office/powerpoint/2010/main" val="2322380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AD84930-42B9-4607-A635-5C630FAE1DD0}"/>
              </a:ext>
            </a:extLst>
          </p:cNvPr>
          <p:cNvSpPr>
            <a:spLocks noGrp="1"/>
          </p:cNvSpPr>
          <p:nvPr>
            <p:ph type="title"/>
          </p:nvPr>
        </p:nvSpPr>
        <p:spPr/>
        <p:txBody>
          <a:bodyPr/>
          <a:lstStyle/>
          <a:p>
            <a:pPr algn="ctr"/>
            <a:r>
              <a:rPr lang="en-GB" altLang="en-US" b="1" i="1" dirty="0"/>
              <a:t>What Do Extremist Islamists Believe?</a:t>
            </a:r>
          </a:p>
        </p:txBody>
      </p:sp>
      <p:sp>
        <p:nvSpPr>
          <p:cNvPr id="3" name="Content Placeholder 2">
            <a:extLst>
              <a:ext uri="{FF2B5EF4-FFF2-40B4-BE49-F238E27FC236}">
                <a16:creationId xmlns:a16="http://schemas.microsoft.com/office/drawing/2014/main" id="{840ED353-5432-4BB8-B876-03DE70897372}"/>
              </a:ext>
            </a:extLst>
          </p:cNvPr>
          <p:cNvSpPr>
            <a:spLocks noGrp="1"/>
          </p:cNvSpPr>
          <p:nvPr>
            <p:ph idx="1"/>
          </p:nvPr>
        </p:nvSpPr>
        <p:spPr>
          <a:xfrm>
            <a:off x="646110" y="915391"/>
            <a:ext cx="8229600" cy="4530725"/>
          </a:xfrm>
        </p:spPr>
        <p:txBody>
          <a:bodyPr/>
          <a:lstStyle/>
          <a:p>
            <a:pPr marL="385763" indent="-385763">
              <a:buFont typeface="+mj-lt"/>
              <a:buAutoNum type="arabicPeriod"/>
              <a:defRPr/>
            </a:pPr>
            <a:r>
              <a:rPr lang="en-GB" sz="2800" dirty="0">
                <a:solidFill>
                  <a:schemeClr val="accent5"/>
                </a:solidFill>
              </a:rPr>
              <a:t>All Muslims are One</a:t>
            </a:r>
            <a:r>
              <a:rPr lang="en-GB" sz="2800" i="1" dirty="0">
                <a:solidFill>
                  <a:schemeClr val="accent5"/>
                </a:solidFill>
              </a:rPr>
              <a:t> </a:t>
            </a:r>
            <a:r>
              <a:rPr lang="en-GB" sz="2800" b="1" i="1" dirty="0">
                <a:solidFill>
                  <a:schemeClr val="accent5"/>
                </a:solidFill>
              </a:rPr>
              <a:t>Ummah</a:t>
            </a:r>
            <a:r>
              <a:rPr lang="en-GB" sz="2800" i="1" dirty="0">
                <a:solidFill>
                  <a:schemeClr val="accent5"/>
                </a:solidFill>
              </a:rPr>
              <a:t> (Nation)</a:t>
            </a:r>
            <a:r>
              <a:rPr lang="en-GB" sz="2800" dirty="0">
                <a:solidFill>
                  <a:schemeClr val="accent5"/>
                </a:solidFill>
              </a:rPr>
              <a:t>, separate to non-Muslims </a:t>
            </a:r>
          </a:p>
          <a:p>
            <a:pPr marL="385763" indent="-385763">
              <a:buFont typeface="+mj-lt"/>
              <a:buAutoNum type="arabicPeriod"/>
              <a:defRPr/>
            </a:pPr>
            <a:r>
              <a:rPr lang="en-GB" sz="2800" dirty="0">
                <a:solidFill>
                  <a:srgbClr val="0070C0"/>
                </a:solidFill>
              </a:rPr>
              <a:t>The </a:t>
            </a:r>
            <a:r>
              <a:rPr lang="en-GB" sz="2800" i="1" dirty="0">
                <a:solidFill>
                  <a:srgbClr val="0070C0"/>
                </a:solidFill>
              </a:rPr>
              <a:t>Ummah</a:t>
            </a:r>
            <a:r>
              <a:rPr lang="en-GB" sz="2800" dirty="0">
                <a:solidFill>
                  <a:srgbClr val="0070C0"/>
                </a:solidFill>
              </a:rPr>
              <a:t> must live under a </a:t>
            </a:r>
            <a:r>
              <a:rPr lang="en-GB" sz="2800" b="1" i="1" dirty="0" err="1">
                <a:solidFill>
                  <a:srgbClr val="0070C0"/>
                </a:solidFill>
              </a:rPr>
              <a:t>Khilafa</a:t>
            </a:r>
            <a:r>
              <a:rPr lang="ar-AE" sz="2800" dirty="0">
                <a:solidFill>
                  <a:srgbClr val="0070C0"/>
                </a:solidFill>
              </a:rPr>
              <a:t> </a:t>
            </a:r>
            <a:r>
              <a:rPr lang="en-GB" sz="2800" dirty="0">
                <a:solidFill>
                  <a:srgbClr val="0070C0"/>
                </a:solidFill>
              </a:rPr>
              <a:t>(Caliphate or Islamic State: </a:t>
            </a:r>
            <a:r>
              <a:rPr lang="en-GB" sz="2800" i="1" dirty="0" err="1">
                <a:solidFill>
                  <a:srgbClr val="0070C0"/>
                </a:solidFill>
              </a:rPr>
              <a:t>dar</a:t>
            </a:r>
            <a:r>
              <a:rPr lang="en-GB" sz="2800" i="1" dirty="0">
                <a:solidFill>
                  <a:srgbClr val="0070C0"/>
                </a:solidFill>
              </a:rPr>
              <a:t> al-</a:t>
            </a:r>
            <a:r>
              <a:rPr lang="en-GB" sz="2800" i="1" dirty="0" err="1">
                <a:solidFill>
                  <a:srgbClr val="0070C0"/>
                </a:solidFill>
              </a:rPr>
              <a:t>islam</a:t>
            </a:r>
            <a:r>
              <a:rPr lang="en-GB" sz="2800" i="1" dirty="0">
                <a:solidFill>
                  <a:srgbClr val="0070C0"/>
                </a:solidFill>
              </a:rPr>
              <a:t>, Land of Islam</a:t>
            </a:r>
            <a:r>
              <a:rPr lang="en-GB" sz="2800" dirty="0">
                <a:solidFill>
                  <a:srgbClr val="0070C0"/>
                </a:solidFill>
              </a:rPr>
              <a:t>). Everywhere outside the </a:t>
            </a:r>
            <a:r>
              <a:rPr lang="en-GB" sz="2800" i="1" dirty="0" err="1">
                <a:solidFill>
                  <a:srgbClr val="0070C0"/>
                </a:solidFill>
              </a:rPr>
              <a:t>Khilafah</a:t>
            </a:r>
            <a:r>
              <a:rPr lang="en-GB" sz="2800" i="1" dirty="0">
                <a:solidFill>
                  <a:srgbClr val="0070C0"/>
                </a:solidFill>
              </a:rPr>
              <a:t> </a:t>
            </a:r>
            <a:r>
              <a:rPr lang="en-GB" sz="2800" dirty="0">
                <a:solidFill>
                  <a:srgbClr val="0070C0"/>
                </a:solidFill>
              </a:rPr>
              <a:t>is </a:t>
            </a:r>
            <a:r>
              <a:rPr lang="en-GB" sz="2800" i="1" dirty="0" err="1">
                <a:solidFill>
                  <a:srgbClr val="0070C0"/>
                </a:solidFill>
              </a:rPr>
              <a:t>dar</a:t>
            </a:r>
            <a:r>
              <a:rPr lang="en-GB" sz="2800" i="1" dirty="0">
                <a:solidFill>
                  <a:srgbClr val="0070C0"/>
                </a:solidFill>
              </a:rPr>
              <a:t> al-</a:t>
            </a:r>
            <a:r>
              <a:rPr lang="en-GB" sz="2800" i="1" dirty="0" err="1">
                <a:solidFill>
                  <a:srgbClr val="0070C0"/>
                </a:solidFill>
              </a:rPr>
              <a:t>harb</a:t>
            </a:r>
            <a:r>
              <a:rPr lang="en-GB" sz="2800" i="1" dirty="0">
                <a:solidFill>
                  <a:srgbClr val="0070C0"/>
                </a:solidFill>
              </a:rPr>
              <a:t> (Land of War) </a:t>
            </a:r>
            <a:r>
              <a:rPr lang="en-GB" sz="2800" dirty="0">
                <a:solidFill>
                  <a:srgbClr val="0070C0"/>
                </a:solidFill>
              </a:rPr>
              <a:t>or </a:t>
            </a:r>
            <a:r>
              <a:rPr lang="en-GB" sz="2800" i="1" dirty="0" err="1">
                <a:solidFill>
                  <a:srgbClr val="0070C0"/>
                </a:solidFill>
              </a:rPr>
              <a:t>dar</a:t>
            </a:r>
            <a:r>
              <a:rPr lang="en-GB" sz="2800" i="1" dirty="0">
                <a:solidFill>
                  <a:srgbClr val="0070C0"/>
                </a:solidFill>
              </a:rPr>
              <a:t> al-kufr (Land of Unbelief)</a:t>
            </a:r>
            <a:endParaRPr lang="en-GB" sz="2800" dirty="0">
              <a:solidFill>
                <a:srgbClr val="0070C0"/>
              </a:solidFill>
            </a:endParaRPr>
          </a:p>
          <a:p>
            <a:pPr marL="385763" indent="-385763">
              <a:buFont typeface="+mj-lt"/>
              <a:buAutoNum type="arabicPeriod"/>
              <a:defRPr/>
            </a:pPr>
            <a:r>
              <a:rPr lang="en-GB" sz="2800" dirty="0">
                <a:solidFill>
                  <a:srgbClr val="FF0000"/>
                </a:solidFill>
              </a:rPr>
              <a:t>The </a:t>
            </a:r>
            <a:r>
              <a:rPr lang="en-GB" sz="2800" i="1" dirty="0" err="1">
                <a:solidFill>
                  <a:srgbClr val="FF0000"/>
                </a:solidFill>
              </a:rPr>
              <a:t>Khilafah</a:t>
            </a:r>
            <a:r>
              <a:rPr lang="en-GB" sz="2800" i="1" dirty="0">
                <a:solidFill>
                  <a:srgbClr val="FF0000"/>
                </a:solidFill>
              </a:rPr>
              <a:t> </a:t>
            </a:r>
            <a:r>
              <a:rPr lang="en-GB" sz="2800" dirty="0">
                <a:solidFill>
                  <a:srgbClr val="FF0000"/>
                </a:solidFill>
              </a:rPr>
              <a:t>must enforce </a:t>
            </a:r>
            <a:r>
              <a:rPr lang="en-GB" sz="2800" b="1" i="1" dirty="0">
                <a:solidFill>
                  <a:srgbClr val="FF0000"/>
                </a:solidFill>
              </a:rPr>
              <a:t>Sharia</a:t>
            </a:r>
            <a:r>
              <a:rPr lang="en-GB" sz="2800" dirty="0">
                <a:solidFill>
                  <a:srgbClr val="FF0000"/>
                </a:solidFill>
              </a:rPr>
              <a:t> (Islamic Law) on everyone as the law of the land (state law)</a:t>
            </a:r>
          </a:p>
          <a:p>
            <a:pPr marL="385763" indent="-385763">
              <a:buFont typeface="+mj-lt"/>
              <a:buAutoNum type="arabicPeriod"/>
              <a:defRPr/>
            </a:pPr>
            <a:r>
              <a:rPr lang="en-GB" sz="2800" dirty="0">
                <a:solidFill>
                  <a:srgbClr val="0070C0"/>
                </a:solidFill>
              </a:rPr>
              <a:t>Military </a:t>
            </a:r>
            <a:r>
              <a:rPr lang="en-GB" sz="2800" b="1" i="1" dirty="0">
                <a:solidFill>
                  <a:srgbClr val="0070C0"/>
                </a:solidFill>
              </a:rPr>
              <a:t>Jihad</a:t>
            </a:r>
            <a:r>
              <a:rPr lang="en-GB" sz="2800" dirty="0">
                <a:solidFill>
                  <a:srgbClr val="0070C0"/>
                </a:solidFill>
              </a:rPr>
              <a:t> to defend &amp; expand the </a:t>
            </a:r>
            <a:r>
              <a:rPr lang="en-GB" sz="2800" i="1" dirty="0" err="1">
                <a:solidFill>
                  <a:srgbClr val="0070C0"/>
                </a:solidFill>
              </a:rPr>
              <a:t>Khilafah</a:t>
            </a:r>
            <a:r>
              <a:rPr lang="en-GB" sz="2800" dirty="0">
                <a:solidFill>
                  <a:srgbClr val="0070C0"/>
                </a:solidFill>
              </a:rPr>
              <a:t>, targeting all non-Muslims &amp; their government institutions </a:t>
            </a:r>
            <a:r>
              <a:rPr lang="en-GB" sz="2800" i="1" dirty="0">
                <a:solidFill>
                  <a:srgbClr val="0070C0"/>
                </a:solidFill>
              </a:rPr>
              <a:t>(</a:t>
            </a:r>
            <a:r>
              <a:rPr lang="en-GB" sz="2800" i="1" dirty="0" err="1">
                <a:solidFill>
                  <a:srgbClr val="0070C0"/>
                </a:solidFill>
              </a:rPr>
              <a:t>dar</a:t>
            </a:r>
            <a:r>
              <a:rPr lang="en-GB" sz="2800" i="1" dirty="0">
                <a:solidFill>
                  <a:srgbClr val="0070C0"/>
                </a:solidFill>
              </a:rPr>
              <a:t> al-</a:t>
            </a:r>
            <a:r>
              <a:rPr lang="en-GB" sz="2800" i="1" dirty="0" err="1">
                <a:solidFill>
                  <a:srgbClr val="0070C0"/>
                </a:solidFill>
              </a:rPr>
              <a:t>harb</a:t>
            </a:r>
            <a:r>
              <a:rPr lang="en-GB" sz="2800" i="1" dirty="0">
                <a:solidFill>
                  <a:srgbClr val="0070C0"/>
                </a:solidFill>
              </a:rPr>
              <a:t>: Land of War)</a:t>
            </a:r>
          </a:p>
        </p:txBody>
      </p:sp>
    </p:spTree>
    <p:extLst>
      <p:ext uri="{BB962C8B-B14F-4D97-AF65-F5344CB8AC3E}">
        <p14:creationId xmlns:p14="http://schemas.microsoft.com/office/powerpoint/2010/main" val="190811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AD84930-42B9-4607-A635-5C630FAE1DD0}"/>
              </a:ext>
            </a:extLst>
          </p:cNvPr>
          <p:cNvSpPr>
            <a:spLocks noGrp="1"/>
          </p:cNvSpPr>
          <p:nvPr>
            <p:ph type="title"/>
          </p:nvPr>
        </p:nvSpPr>
        <p:spPr>
          <a:xfrm>
            <a:off x="399000" y="193590"/>
            <a:ext cx="9108000" cy="1143000"/>
          </a:xfrm>
        </p:spPr>
        <p:txBody>
          <a:bodyPr/>
          <a:lstStyle/>
          <a:p>
            <a:pPr algn="ctr"/>
            <a:r>
              <a:rPr lang="en-GB" altLang="en-US" b="1" i="1" dirty="0"/>
              <a:t>How the 4 assumptions of extremist ideology distort mainstream Islam</a:t>
            </a:r>
          </a:p>
        </p:txBody>
      </p:sp>
      <p:sp>
        <p:nvSpPr>
          <p:cNvPr id="3" name="Content Placeholder 2">
            <a:extLst>
              <a:ext uri="{FF2B5EF4-FFF2-40B4-BE49-F238E27FC236}">
                <a16:creationId xmlns:a16="http://schemas.microsoft.com/office/drawing/2014/main" id="{840ED353-5432-4BB8-B876-03DE70897372}"/>
              </a:ext>
            </a:extLst>
          </p:cNvPr>
          <p:cNvSpPr>
            <a:spLocks noGrp="1"/>
          </p:cNvSpPr>
          <p:nvPr>
            <p:ph idx="1"/>
          </p:nvPr>
        </p:nvSpPr>
        <p:spPr>
          <a:xfrm>
            <a:off x="738577" y="2107190"/>
            <a:ext cx="8229600" cy="4530725"/>
          </a:xfrm>
        </p:spPr>
        <p:txBody>
          <a:bodyPr/>
          <a:lstStyle/>
          <a:p>
            <a:pPr>
              <a:defRPr/>
            </a:pPr>
            <a:r>
              <a:rPr lang="en-GB" sz="2800" b="1" dirty="0">
                <a:solidFill>
                  <a:srgbClr val="00B050"/>
                </a:solidFill>
              </a:rPr>
              <a:t>Four key Qur’anic notions, </a:t>
            </a:r>
            <a:br>
              <a:rPr lang="en-GB" sz="2800" b="1" dirty="0">
                <a:solidFill>
                  <a:srgbClr val="00B050"/>
                </a:solidFill>
              </a:rPr>
            </a:br>
            <a:r>
              <a:rPr lang="en-GB" sz="2800" b="1" u="sng" dirty="0">
                <a:solidFill>
                  <a:srgbClr val="FF0000"/>
                </a:solidFill>
              </a:rPr>
              <a:t>distorted &amp; used out of context</a:t>
            </a:r>
            <a:r>
              <a:rPr lang="en-GB" sz="2800" b="1" dirty="0">
                <a:solidFill>
                  <a:srgbClr val="FF0000"/>
                </a:solidFill>
              </a:rPr>
              <a:t>:</a:t>
            </a:r>
            <a:br>
              <a:rPr lang="en-GB" sz="2800" b="1" dirty="0">
                <a:solidFill>
                  <a:srgbClr val="FF0000"/>
                </a:solidFill>
              </a:rPr>
            </a:br>
            <a:endParaRPr lang="en-GB" sz="2800" b="1" dirty="0">
              <a:solidFill>
                <a:srgbClr val="FF0000"/>
              </a:solidFill>
            </a:endParaRPr>
          </a:p>
          <a:p>
            <a:pPr marL="385763" indent="-385763">
              <a:buFont typeface="+mj-lt"/>
              <a:buAutoNum type="arabicPeriod"/>
              <a:defRPr/>
            </a:pPr>
            <a:r>
              <a:rPr lang="en-GB" sz="2800" b="1" i="1" dirty="0">
                <a:solidFill>
                  <a:srgbClr val="00B050"/>
                </a:solidFill>
              </a:rPr>
              <a:t>Ummah</a:t>
            </a:r>
            <a:r>
              <a:rPr lang="en-GB" sz="2800" b="1" dirty="0">
                <a:solidFill>
                  <a:srgbClr val="00B050"/>
                </a:solidFill>
              </a:rPr>
              <a:t> (Muslims vs. non-Muslims) </a:t>
            </a:r>
            <a:r>
              <a:rPr lang="ar-AE" sz="2800" b="1" dirty="0">
                <a:solidFill>
                  <a:srgbClr val="00B050"/>
                </a:solidFill>
              </a:rPr>
              <a:t>الأمة</a:t>
            </a:r>
            <a:endParaRPr lang="en-GB" sz="2800" b="1" dirty="0">
              <a:solidFill>
                <a:srgbClr val="00B050"/>
              </a:solidFill>
            </a:endParaRPr>
          </a:p>
          <a:p>
            <a:pPr marL="385763" indent="-385763">
              <a:buFont typeface="+mj-lt"/>
              <a:buAutoNum type="arabicPeriod"/>
              <a:defRPr/>
            </a:pPr>
            <a:r>
              <a:rPr lang="en-GB" sz="2800" b="1" i="1" dirty="0" err="1">
                <a:solidFill>
                  <a:srgbClr val="0070C0"/>
                </a:solidFill>
              </a:rPr>
              <a:t>Khilafah</a:t>
            </a:r>
            <a:r>
              <a:rPr lang="en-GB" sz="2800" b="1" dirty="0">
                <a:solidFill>
                  <a:srgbClr val="0070C0"/>
                </a:solidFill>
              </a:rPr>
              <a:t> (Caliphate or Islamic State) </a:t>
            </a:r>
            <a:r>
              <a:rPr lang="ar-AE" sz="2800" b="1" dirty="0">
                <a:solidFill>
                  <a:srgbClr val="0070C0"/>
                </a:solidFill>
              </a:rPr>
              <a:t>الخلافة</a:t>
            </a:r>
            <a:endParaRPr lang="en-GB" sz="2800" b="1" dirty="0">
              <a:solidFill>
                <a:srgbClr val="0070C0"/>
              </a:solidFill>
            </a:endParaRPr>
          </a:p>
          <a:p>
            <a:pPr marL="385763" indent="-385763">
              <a:buFont typeface="+mj-lt"/>
              <a:buAutoNum type="arabicPeriod"/>
              <a:defRPr/>
            </a:pPr>
            <a:r>
              <a:rPr lang="en-GB" sz="2800" b="1" i="1" dirty="0">
                <a:solidFill>
                  <a:srgbClr val="00B0F0"/>
                </a:solidFill>
              </a:rPr>
              <a:t>Shariah</a:t>
            </a:r>
            <a:r>
              <a:rPr lang="en-GB" sz="2800" b="1" dirty="0">
                <a:solidFill>
                  <a:srgbClr val="00B0F0"/>
                </a:solidFill>
              </a:rPr>
              <a:t> (enforced on everyone as state law) </a:t>
            </a:r>
            <a:r>
              <a:rPr lang="ar-AE" sz="2800" b="1" dirty="0">
                <a:solidFill>
                  <a:srgbClr val="00B0F0"/>
                </a:solidFill>
              </a:rPr>
              <a:t>الشريعة</a:t>
            </a:r>
            <a:endParaRPr lang="en-GB" sz="2800" b="1" dirty="0">
              <a:solidFill>
                <a:srgbClr val="00B0F0"/>
              </a:solidFill>
            </a:endParaRPr>
          </a:p>
          <a:p>
            <a:pPr marL="385763" indent="-385763">
              <a:buFont typeface="+mj-lt"/>
              <a:buAutoNum type="arabicPeriod"/>
              <a:defRPr/>
            </a:pPr>
            <a:r>
              <a:rPr lang="en-GB" sz="2800" b="1" i="1" dirty="0">
                <a:solidFill>
                  <a:srgbClr val="FF0000"/>
                </a:solidFill>
              </a:rPr>
              <a:t>Jihad</a:t>
            </a:r>
            <a:r>
              <a:rPr lang="en-GB" sz="2800" b="1" dirty="0">
                <a:solidFill>
                  <a:srgbClr val="FF0000"/>
                </a:solidFill>
              </a:rPr>
              <a:t> (terrorism: targeting non-Muslims &amp; govt) </a:t>
            </a:r>
            <a:r>
              <a:rPr lang="ar-AE" sz="2800" b="1" dirty="0">
                <a:solidFill>
                  <a:srgbClr val="FF0000"/>
                </a:solidFill>
              </a:rPr>
              <a:t>الجهاد</a:t>
            </a:r>
            <a:endParaRPr lang="en-GB" sz="2800" b="1" dirty="0">
              <a:solidFill>
                <a:srgbClr val="FF0000"/>
              </a:solidFill>
            </a:endParaRPr>
          </a:p>
        </p:txBody>
      </p:sp>
    </p:spTree>
    <p:extLst>
      <p:ext uri="{BB962C8B-B14F-4D97-AF65-F5344CB8AC3E}">
        <p14:creationId xmlns:p14="http://schemas.microsoft.com/office/powerpoint/2010/main" val="3459922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99A43BA9-D29C-4499-B720-F3CB0D169E06}"/>
              </a:ext>
            </a:extLst>
          </p:cNvPr>
          <p:cNvSpPr>
            <a:spLocks noGrp="1" noChangeArrowheads="1"/>
          </p:cNvSpPr>
          <p:nvPr>
            <p:ph type="title"/>
          </p:nvPr>
        </p:nvSpPr>
        <p:spPr/>
        <p:txBody>
          <a:bodyPr/>
          <a:lstStyle/>
          <a:p>
            <a:pPr algn="ctr"/>
            <a:r>
              <a:rPr lang="en-GB" altLang="en-US" sz="3600" dirty="0"/>
              <a:t>“The Islamists want universal sharia law, </a:t>
            </a:r>
            <a:br>
              <a:rPr lang="en-GB" altLang="en-US" sz="3600" dirty="0"/>
            </a:br>
            <a:r>
              <a:rPr lang="en-GB" altLang="en-US" sz="3600" dirty="0"/>
              <a:t>and other mumbo jumbo.”</a:t>
            </a:r>
            <a:endParaRPr lang="en-US" altLang="en-US" sz="3600" dirty="0"/>
          </a:p>
        </p:txBody>
      </p:sp>
      <p:pic>
        <p:nvPicPr>
          <p:cNvPr id="7171" name="Content Placeholder 3">
            <a:extLst>
              <a:ext uri="{FF2B5EF4-FFF2-40B4-BE49-F238E27FC236}">
                <a16:creationId xmlns:a16="http://schemas.microsoft.com/office/drawing/2014/main" id="{D1F30FC6-6F36-4BF4-B21F-E75255D03A8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25514" y="1600201"/>
            <a:ext cx="8054975" cy="4530725"/>
          </a:xfrm>
        </p:spPr>
      </p:pic>
      <p:sp>
        <p:nvSpPr>
          <p:cNvPr id="2" name="TextBox 1">
            <a:extLst>
              <a:ext uri="{FF2B5EF4-FFF2-40B4-BE49-F238E27FC236}">
                <a16:creationId xmlns:a16="http://schemas.microsoft.com/office/drawing/2014/main" id="{876A7472-DF14-43E9-994B-95E369293B09}"/>
              </a:ext>
            </a:extLst>
          </p:cNvPr>
          <p:cNvSpPr txBox="1"/>
          <p:nvPr/>
        </p:nvSpPr>
        <p:spPr>
          <a:xfrm>
            <a:off x="704528" y="6309320"/>
            <a:ext cx="8424936" cy="369332"/>
          </a:xfrm>
          <a:prstGeom prst="rect">
            <a:avLst/>
          </a:prstGeom>
          <a:noFill/>
        </p:spPr>
        <p:txBody>
          <a:bodyPr wrap="square" rtlCol="0">
            <a:spAutoFit/>
          </a:bodyPr>
          <a:lstStyle/>
          <a:p>
            <a:pPr algn="ctr"/>
            <a:r>
              <a:rPr lang="en-US" dirty="0"/>
              <a:t>Two days after my BBC article on </a:t>
            </a:r>
            <a:r>
              <a:rPr lang="en-US" i="1" dirty="0"/>
              <a:t>Ummah, </a:t>
            </a:r>
            <a:r>
              <a:rPr lang="en-US" i="1" dirty="0" err="1"/>
              <a:t>Khilafah</a:t>
            </a:r>
            <a:r>
              <a:rPr lang="en-US" i="1" dirty="0"/>
              <a:t>, Shariah &amp; Jihad</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C4284-AE65-4C50-BA09-C854A5E39811}"/>
              </a:ext>
            </a:extLst>
          </p:cNvPr>
          <p:cNvSpPr>
            <a:spLocks noGrp="1"/>
          </p:cNvSpPr>
          <p:nvPr>
            <p:ph type="ctrTitle"/>
          </p:nvPr>
        </p:nvSpPr>
        <p:spPr>
          <a:xfrm>
            <a:off x="30859" y="288002"/>
            <a:ext cx="9801510" cy="437684"/>
          </a:xfrm>
        </p:spPr>
        <p:txBody>
          <a:bodyPr/>
          <a:lstStyle/>
          <a:p>
            <a:pPr algn="ctr"/>
            <a:r>
              <a:rPr lang="en-GB" dirty="0">
                <a:solidFill>
                  <a:schemeClr val="accent6">
                    <a:lumMod val="75000"/>
                  </a:schemeClr>
                </a:solidFill>
              </a:rPr>
              <a:t>Example: terrorist video from January 2021</a:t>
            </a:r>
          </a:p>
        </p:txBody>
      </p:sp>
      <p:pic>
        <p:nvPicPr>
          <p:cNvPr id="3" name="Picture 2">
            <a:extLst>
              <a:ext uri="{FF2B5EF4-FFF2-40B4-BE49-F238E27FC236}">
                <a16:creationId xmlns:a16="http://schemas.microsoft.com/office/drawing/2014/main" id="{9AC5A189-AC3C-449E-AFDA-8F78139619DA}"/>
              </a:ext>
            </a:extLst>
          </p:cNvPr>
          <p:cNvPicPr>
            <a:picLocks noChangeAspect="1"/>
          </p:cNvPicPr>
          <p:nvPr/>
        </p:nvPicPr>
        <p:blipFill>
          <a:blip r:embed="rId2"/>
          <a:stretch>
            <a:fillRect/>
          </a:stretch>
        </p:blipFill>
        <p:spPr>
          <a:xfrm>
            <a:off x="2354778" y="744881"/>
            <a:ext cx="5196444" cy="2923000"/>
          </a:xfrm>
          <a:prstGeom prst="rect">
            <a:avLst/>
          </a:prstGeom>
        </p:spPr>
      </p:pic>
      <p:sp>
        <p:nvSpPr>
          <p:cNvPr id="4" name="TextBox 3">
            <a:extLst>
              <a:ext uri="{FF2B5EF4-FFF2-40B4-BE49-F238E27FC236}">
                <a16:creationId xmlns:a16="http://schemas.microsoft.com/office/drawing/2014/main" id="{139C95DD-C23D-48F7-8334-988270BC6409}"/>
              </a:ext>
            </a:extLst>
          </p:cNvPr>
          <p:cNvSpPr txBox="1"/>
          <p:nvPr/>
        </p:nvSpPr>
        <p:spPr>
          <a:xfrm>
            <a:off x="667820" y="3811710"/>
            <a:ext cx="8640567" cy="2942195"/>
          </a:xfrm>
          <a:prstGeom prst="rect">
            <a:avLst/>
          </a:prstGeom>
          <a:noFill/>
        </p:spPr>
        <p:txBody>
          <a:bodyPr wrap="square" lIns="0" tIns="0" bIns="0" rtlCol="0">
            <a:noAutofit/>
          </a:bodyPr>
          <a:lstStyle/>
          <a:p>
            <a:r>
              <a:rPr lang="en-GB" i="1" dirty="0">
                <a:solidFill>
                  <a:srgbClr val="C00000"/>
                </a:solidFill>
              </a:rPr>
              <a:t>Our message to kuffar </a:t>
            </a:r>
            <a:r>
              <a:rPr lang="en-GB" dirty="0">
                <a:solidFill>
                  <a:srgbClr val="C00000"/>
                </a:solidFill>
              </a:rPr>
              <a:t>[non-believers]</a:t>
            </a:r>
            <a:r>
              <a:rPr lang="en-GB" i="1" dirty="0">
                <a:solidFill>
                  <a:srgbClr val="C00000"/>
                </a:solidFill>
              </a:rPr>
              <a:t>:</a:t>
            </a:r>
          </a:p>
          <a:p>
            <a:endParaRPr lang="en-GB" i="1" dirty="0">
              <a:solidFill>
                <a:srgbClr val="C00000"/>
              </a:solidFill>
            </a:endParaRPr>
          </a:p>
          <a:p>
            <a:r>
              <a:rPr lang="en-GB" i="1" dirty="0">
                <a:solidFill>
                  <a:srgbClr val="C00000"/>
                </a:solidFill>
              </a:rPr>
              <a:t>This is our flag. </a:t>
            </a:r>
            <a:r>
              <a:rPr lang="en-GB" b="1" i="1" dirty="0">
                <a:solidFill>
                  <a:srgbClr val="C00000"/>
                </a:solidFill>
              </a:rPr>
              <a:t>We are ready to die under the shade of this flag. You are flying the flag of kufr </a:t>
            </a:r>
            <a:r>
              <a:rPr lang="en-GB" b="1" dirty="0">
                <a:solidFill>
                  <a:srgbClr val="C00000"/>
                </a:solidFill>
              </a:rPr>
              <a:t>[blasphemy]</a:t>
            </a:r>
            <a:r>
              <a:rPr lang="en-GB" b="1" i="1" dirty="0">
                <a:solidFill>
                  <a:srgbClr val="C00000"/>
                </a:solidFill>
              </a:rPr>
              <a:t>,</a:t>
            </a:r>
            <a:r>
              <a:rPr lang="en-GB" i="1" dirty="0">
                <a:solidFill>
                  <a:srgbClr val="C00000"/>
                </a:solidFill>
              </a:rPr>
              <a:t> and we are preparing against you, so as to fight for the cause of Allah </a:t>
            </a:r>
            <a:r>
              <a:rPr lang="en-GB" dirty="0">
                <a:solidFill>
                  <a:srgbClr val="C00000"/>
                </a:solidFill>
              </a:rPr>
              <a:t>[God]</a:t>
            </a:r>
            <a:r>
              <a:rPr lang="en-GB" i="1" dirty="0">
                <a:solidFill>
                  <a:srgbClr val="C00000"/>
                </a:solidFill>
              </a:rPr>
              <a:t>. </a:t>
            </a:r>
          </a:p>
          <a:p>
            <a:endParaRPr lang="en-GB" b="1" i="1" dirty="0">
              <a:solidFill>
                <a:srgbClr val="C00000"/>
              </a:solidFill>
            </a:endParaRPr>
          </a:p>
          <a:p>
            <a:r>
              <a:rPr lang="en-GB" b="1" i="1" dirty="0">
                <a:solidFill>
                  <a:srgbClr val="C00000"/>
                </a:solidFill>
              </a:rPr>
              <a:t>You are fighting to defend constitutions, and we are fighting to defend the Holy Qur'an and the Sunnah </a:t>
            </a:r>
            <a:r>
              <a:rPr lang="en-GB" b="1" dirty="0">
                <a:solidFill>
                  <a:srgbClr val="C00000"/>
                </a:solidFill>
              </a:rPr>
              <a:t>[Way] </a:t>
            </a:r>
            <a:r>
              <a:rPr lang="en-GB" i="1" dirty="0">
                <a:solidFill>
                  <a:srgbClr val="C00000"/>
                </a:solidFill>
              </a:rPr>
              <a:t>of the Prophet Muhammad (Allah's peace and blessings be upon him). When we die in this fighting, we go to Paradise, Allah willing. When you die in this fighting, you go to bonfire.</a:t>
            </a:r>
          </a:p>
          <a:p>
            <a:endParaRPr lang="en-GB" i="1" dirty="0">
              <a:solidFill>
                <a:srgbClr val="C00000"/>
              </a:solidFill>
            </a:endParaRPr>
          </a:p>
        </p:txBody>
      </p:sp>
      <p:sp>
        <p:nvSpPr>
          <p:cNvPr id="5" name="Rectangle 4">
            <a:extLst>
              <a:ext uri="{FF2B5EF4-FFF2-40B4-BE49-F238E27FC236}">
                <a16:creationId xmlns:a16="http://schemas.microsoft.com/office/drawing/2014/main" id="{3BBD6B87-D19C-42B9-A99B-AE88DFEAB46A}"/>
              </a:ext>
            </a:extLst>
          </p:cNvPr>
          <p:cNvSpPr/>
          <p:nvPr/>
        </p:nvSpPr>
        <p:spPr>
          <a:xfrm>
            <a:off x="2354778" y="744881"/>
            <a:ext cx="1200080" cy="868162"/>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9531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1ED1B-CAE4-4A5D-941E-55B0B53C1FB4}"/>
              </a:ext>
            </a:extLst>
          </p:cNvPr>
          <p:cNvSpPr>
            <a:spLocks noGrp="1"/>
          </p:cNvSpPr>
          <p:nvPr>
            <p:ph type="ctrTitle"/>
          </p:nvPr>
        </p:nvSpPr>
        <p:spPr/>
        <p:txBody>
          <a:bodyPr/>
          <a:lstStyle/>
          <a:p>
            <a:pPr algn="ctr"/>
            <a:r>
              <a:rPr lang="en-US" b="1" dirty="0"/>
              <a:t>“The Muslim World”</a:t>
            </a:r>
            <a:endParaRPr lang="en-GB" b="1" dirty="0"/>
          </a:p>
        </p:txBody>
      </p:sp>
      <p:sp>
        <p:nvSpPr>
          <p:cNvPr id="3" name="Slide Number Placeholder 2">
            <a:extLst>
              <a:ext uri="{FF2B5EF4-FFF2-40B4-BE49-F238E27FC236}">
                <a16:creationId xmlns:a16="http://schemas.microsoft.com/office/drawing/2014/main" id="{776B16CB-96E8-44A3-B8F7-75E0E360972A}"/>
              </a:ext>
            </a:extLst>
          </p:cNvPr>
          <p:cNvSpPr>
            <a:spLocks noGrp="1"/>
          </p:cNvSpPr>
          <p:nvPr>
            <p:ph type="sldNum" sz="quarter" idx="4"/>
          </p:nvPr>
        </p:nvSpPr>
        <p:spPr/>
        <p:txBody>
          <a:bodyPr/>
          <a:lstStyle/>
          <a:p>
            <a:fld id="{79A90BDF-CA81-4EC9-9751-DFAEDE31597B}" type="slidenum">
              <a:rPr lang="en-GB" smtClean="0"/>
              <a:pPr/>
              <a:t>26</a:t>
            </a:fld>
            <a:endParaRPr lang="en-GB"/>
          </a:p>
        </p:txBody>
      </p:sp>
      <p:sp>
        <p:nvSpPr>
          <p:cNvPr id="4" name="Text Placeholder 3">
            <a:extLst>
              <a:ext uri="{FF2B5EF4-FFF2-40B4-BE49-F238E27FC236}">
                <a16:creationId xmlns:a16="http://schemas.microsoft.com/office/drawing/2014/main" id="{E9365EBC-DA7F-4001-8BEF-17BDFEA04DFA}"/>
              </a:ext>
            </a:extLst>
          </p:cNvPr>
          <p:cNvSpPr>
            <a:spLocks noGrp="1"/>
          </p:cNvSpPr>
          <p:nvPr>
            <p:ph type="body" sz="quarter" idx="10"/>
          </p:nvPr>
        </p:nvSpPr>
        <p:spPr/>
        <p:txBody>
          <a:bodyPr/>
          <a:lstStyle/>
          <a:p>
            <a:endParaRPr lang="en-GB"/>
          </a:p>
        </p:txBody>
      </p:sp>
      <p:pic>
        <p:nvPicPr>
          <p:cNvPr id="5" name="Content Placeholder 4">
            <a:extLst>
              <a:ext uri="{FF2B5EF4-FFF2-40B4-BE49-F238E27FC236}">
                <a16:creationId xmlns:a16="http://schemas.microsoft.com/office/drawing/2014/main" id="{0A6B892F-51C7-48E2-8511-8DCCE34A17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624" y="1158697"/>
            <a:ext cx="6768752" cy="4837666"/>
          </a:xfrm>
          <a:prstGeom prst="rect">
            <a:avLst/>
          </a:prstGeom>
        </p:spPr>
      </p:pic>
    </p:spTree>
    <p:extLst>
      <p:ext uri="{BB962C8B-B14F-4D97-AF65-F5344CB8AC3E}">
        <p14:creationId xmlns:p14="http://schemas.microsoft.com/office/powerpoint/2010/main" val="3689848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5018-6CF6-4796-9D45-B03DD951EFE2}"/>
              </a:ext>
            </a:extLst>
          </p:cNvPr>
          <p:cNvSpPr>
            <a:spLocks noGrp="1"/>
          </p:cNvSpPr>
          <p:nvPr>
            <p:ph type="ctrTitle"/>
          </p:nvPr>
        </p:nvSpPr>
        <p:spPr>
          <a:xfrm>
            <a:off x="325413" y="288000"/>
            <a:ext cx="8437905" cy="369332"/>
          </a:xfrm>
        </p:spPr>
        <p:txBody>
          <a:bodyPr/>
          <a:lstStyle/>
          <a:p>
            <a:r>
              <a:rPr lang="en-US" b="1" dirty="0"/>
              <a:t>Al-Qaeda &amp; Islamic State – Reviving a Medieval Caliphate</a:t>
            </a:r>
            <a:endParaRPr lang="en-GB" b="1" dirty="0"/>
          </a:p>
        </p:txBody>
      </p:sp>
      <p:sp>
        <p:nvSpPr>
          <p:cNvPr id="3" name="Slide Number Placeholder 2">
            <a:extLst>
              <a:ext uri="{FF2B5EF4-FFF2-40B4-BE49-F238E27FC236}">
                <a16:creationId xmlns:a16="http://schemas.microsoft.com/office/drawing/2014/main" id="{E8FFD919-CC46-4AE3-89B8-4641224FF2E3}"/>
              </a:ext>
            </a:extLst>
          </p:cNvPr>
          <p:cNvSpPr>
            <a:spLocks noGrp="1"/>
          </p:cNvSpPr>
          <p:nvPr>
            <p:ph type="sldNum" sz="quarter" idx="4"/>
          </p:nvPr>
        </p:nvSpPr>
        <p:spPr/>
        <p:txBody>
          <a:bodyPr/>
          <a:lstStyle/>
          <a:p>
            <a:fld id="{79A90BDF-CA81-4EC9-9751-DFAEDE31597B}" type="slidenum">
              <a:rPr lang="en-GB" smtClean="0"/>
              <a:pPr/>
              <a:t>27</a:t>
            </a:fld>
            <a:endParaRPr lang="en-GB"/>
          </a:p>
        </p:txBody>
      </p:sp>
      <p:sp>
        <p:nvSpPr>
          <p:cNvPr id="4" name="Text Placeholder 3">
            <a:extLst>
              <a:ext uri="{FF2B5EF4-FFF2-40B4-BE49-F238E27FC236}">
                <a16:creationId xmlns:a16="http://schemas.microsoft.com/office/drawing/2014/main" id="{974BDA66-BA46-4491-81D0-E2526AECD054}"/>
              </a:ext>
            </a:extLst>
          </p:cNvPr>
          <p:cNvSpPr>
            <a:spLocks noGrp="1"/>
          </p:cNvSpPr>
          <p:nvPr>
            <p:ph type="body" sz="quarter" idx="10"/>
          </p:nvPr>
        </p:nvSpPr>
        <p:spPr/>
        <p:txBody>
          <a:bodyPr/>
          <a:lstStyle/>
          <a:p>
            <a:endParaRPr lang="en-GB"/>
          </a:p>
        </p:txBody>
      </p:sp>
      <p:pic>
        <p:nvPicPr>
          <p:cNvPr id="5" name="Picture 2" descr="Image result for islamic state wilayat provinces">
            <a:extLst>
              <a:ext uri="{FF2B5EF4-FFF2-40B4-BE49-F238E27FC236}">
                <a16:creationId xmlns:a16="http://schemas.microsoft.com/office/drawing/2014/main" id="{78E00C25-4094-4B7C-BEE0-A23E8A9793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0396" y="1600201"/>
            <a:ext cx="6045208" cy="4530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507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AD84930-42B9-4607-A635-5C630FAE1DD0}"/>
              </a:ext>
            </a:extLst>
          </p:cNvPr>
          <p:cNvSpPr>
            <a:spLocks noGrp="1"/>
          </p:cNvSpPr>
          <p:nvPr>
            <p:ph type="title"/>
          </p:nvPr>
        </p:nvSpPr>
        <p:spPr>
          <a:xfrm>
            <a:off x="432000" y="288000"/>
            <a:ext cx="9108000" cy="649260"/>
          </a:xfrm>
        </p:spPr>
        <p:txBody>
          <a:bodyPr/>
          <a:lstStyle/>
          <a:p>
            <a:r>
              <a:rPr lang="en-GB" altLang="en-US" b="1" i="1" dirty="0">
                <a:solidFill>
                  <a:schemeClr val="accent6"/>
                </a:solidFill>
              </a:rPr>
              <a:t>Reclaiming Islam for Muslims: 1- Ummah</a:t>
            </a:r>
          </a:p>
        </p:txBody>
      </p:sp>
      <p:sp>
        <p:nvSpPr>
          <p:cNvPr id="3" name="Content Placeholder 2">
            <a:extLst>
              <a:ext uri="{FF2B5EF4-FFF2-40B4-BE49-F238E27FC236}">
                <a16:creationId xmlns:a16="http://schemas.microsoft.com/office/drawing/2014/main" id="{840ED353-5432-4BB8-B876-03DE70897372}"/>
              </a:ext>
            </a:extLst>
          </p:cNvPr>
          <p:cNvSpPr>
            <a:spLocks noGrp="1"/>
          </p:cNvSpPr>
          <p:nvPr>
            <p:ph idx="1"/>
          </p:nvPr>
        </p:nvSpPr>
        <p:spPr>
          <a:xfrm>
            <a:off x="471453" y="1120874"/>
            <a:ext cx="8229600" cy="4530725"/>
          </a:xfrm>
        </p:spPr>
        <p:txBody>
          <a:bodyPr/>
          <a:lstStyle/>
          <a:p>
            <a:pPr marL="457200" indent="-457200">
              <a:buFont typeface="Arial" panose="020B0604020202020204" pitchFamily="34" charset="0"/>
              <a:buChar char="•"/>
              <a:defRPr/>
            </a:pPr>
            <a:r>
              <a:rPr lang="en-GB" sz="2800" b="1" dirty="0">
                <a:solidFill>
                  <a:srgbClr val="00B050"/>
                </a:solidFill>
              </a:rPr>
              <a:t>Muslims are part of the worldwide </a:t>
            </a:r>
            <a:r>
              <a:rPr lang="en-GB" sz="2800" b="1" i="1" dirty="0">
                <a:solidFill>
                  <a:srgbClr val="00B050"/>
                </a:solidFill>
              </a:rPr>
              <a:t>ummah</a:t>
            </a:r>
            <a:r>
              <a:rPr lang="en-GB" sz="2800" b="1" dirty="0">
                <a:solidFill>
                  <a:srgbClr val="00B050"/>
                </a:solidFill>
              </a:rPr>
              <a:t>. </a:t>
            </a:r>
          </a:p>
          <a:p>
            <a:pPr marL="457200" indent="-457200">
              <a:buFont typeface="Arial" panose="020B0604020202020204" pitchFamily="34" charset="0"/>
              <a:buChar char="•"/>
              <a:defRPr/>
            </a:pPr>
            <a:r>
              <a:rPr lang="en-GB" sz="2800" b="1" dirty="0"/>
              <a:t>They are also part of their local </a:t>
            </a:r>
            <a:r>
              <a:rPr lang="en-GB" sz="2800" b="1" i="1" dirty="0"/>
              <a:t>ummah</a:t>
            </a:r>
            <a:r>
              <a:rPr lang="en-GB" sz="2800" b="1" dirty="0"/>
              <a:t>, </a:t>
            </a:r>
          </a:p>
          <a:p>
            <a:pPr marL="808200" lvl="1" indent="-457200">
              <a:defRPr/>
            </a:pPr>
            <a:r>
              <a:rPr lang="en-GB" sz="2800" dirty="0">
                <a:solidFill>
                  <a:srgbClr val="FF0000"/>
                </a:solidFill>
              </a:rPr>
              <a:t>e.g. US Muslims are part of the US </a:t>
            </a:r>
            <a:r>
              <a:rPr lang="en-GB" sz="2800" i="1" dirty="0">
                <a:solidFill>
                  <a:srgbClr val="FF0000"/>
                </a:solidFill>
              </a:rPr>
              <a:t>ummah</a:t>
            </a:r>
            <a:r>
              <a:rPr lang="en-GB" sz="2800" dirty="0">
                <a:solidFill>
                  <a:srgbClr val="FF0000"/>
                </a:solidFill>
              </a:rPr>
              <a:t>, alongside Americans of other religions.</a:t>
            </a:r>
          </a:p>
          <a:p>
            <a:pPr marL="457200" indent="-457200">
              <a:buFont typeface="Arial" panose="020B0604020202020204" pitchFamily="34" charset="0"/>
              <a:buChar char="•"/>
              <a:defRPr/>
            </a:pPr>
            <a:r>
              <a:rPr lang="en-GB" sz="2800" dirty="0">
                <a:solidFill>
                  <a:srgbClr val="0070C0"/>
                </a:solidFill>
              </a:rPr>
              <a:t>The </a:t>
            </a:r>
            <a:r>
              <a:rPr lang="en-GB" sz="2800" i="1" dirty="0">
                <a:solidFill>
                  <a:srgbClr val="0070C0"/>
                </a:solidFill>
              </a:rPr>
              <a:t>United Nations </a:t>
            </a:r>
            <a:r>
              <a:rPr lang="en-GB" sz="2800" dirty="0">
                <a:solidFill>
                  <a:srgbClr val="0070C0"/>
                </a:solidFill>
              </a:rPr>
              <a:t>is </a:t>
            </a:r>
            <a:r>
              <a:rPr lang="en-GB" sz="2800" i="1" dirty="0">
                <a:solidFill>
                  <a:srgbClr val="0070C0"/>
                </a:solidFill>
              </a:rPr>
              <a:t>United Ummahs</a:t>
            </a:r>
            <a:br>
              <a:rPr lang="en-GB" sz="2800" i="1" dirty="0">
                <a:solidFill>
                  <a:srgbClr val="0070C0"/>
                </a:solidFill>
              </a:rPr>
            </a:br>
            <a:r>
              <a:rPr lang="en-GB" sz="2800" i="1" dirty="0">
                <a:solidFill>
                  <a:srgbClr val="0070C0"/>
                </a:solidFill>
              </a:rPr>
              <a:t>(Al-</a:t>
            </a:r>
            <a:r>
              <a:rPr lang="en-GB" sz="2800" i="1" dirty="0" err="1">
                <a:solidFill>
                  <a:srgbClr val="0070C0"/>
                </a:solidFill>
              </a:rPr>
              <a:t>Umam</a:t>
            </a:r>
            <a:r>
              <a:rPr lang="en-GB" sz="2800" i="1" dirty="0">
                <a:solidFill>
                  <a:srgbClr val="0070C0"/>
                </a:solidFill>
              </a:rPr>
              <a:t> Al-</a:t>
            </a:r>
            <a:r>
              <a:rPr lang="en-GB" sz="2800" i="1" dirty="0" err="1">
                <a:solidFill>
                  <a:srgbClr val="0070C0"/>
                </a:solidFill>
              </a:rPr>
              <a:t>Muttahida</a:t>
            </a:r>
            <a:r>
              <a:rPr lang="en-GB" sz="2800" i="1" dirty="0">
                <a:solidFill>
                  <a:srgbClr val="0070C0"/>
                </a:solidFill>
              </a:rPr>
              <a:t>) </a:t>
            </a:r>
            <a:r>
              <a:rPr lang="ar-AE" sz="2800" b="1" i="1" dirty="0">
                <a:solidFill>
                  <a:srgbClr val="0070C0"/>
                </a:solidFill>
              </a:rPr>
              <a:t>الأمم المتحدة</a:t>
            </a:r>
            <a:endParaRPr lang="en-GB" sz="2800" b="1" i="1" dirty="0">
              <a:solidFill>
                <a:srgbClr val="0070C0"/>
              </a:solidFill>
            </a:endParaRPr>
          </a:p>
          <a:p>
            <a:pPr lvl="1" indent="0">
              <a:buNone/>
              <a:defRPr/>
            </a:pPr>
            <a:endParaRPr lang="en-GB" sz="2800" dirty="0"/>
          </a:p>
          <a:p>
            <a:pPr lvl="1" indent="0">
              <a:buNone/>
              <a:defRPr/>
            </a:pPr>
            <a:r>
              <a:rPr lang="en-GB" sz="2800" b="1" i="1" dirty="0"/>
              <a:t>AL-WALA’ WAL-BARA’ </a:t>
            </a:r>
            <a:r>
              <a:rPr lang="en-GB" sz="2800" b="1" dirty="0"/>
              <a:t>(loyalty &amp; disavowal):</a:t>
            </a:r>
          </a:p>
          <a:p>
            <a:pPr lvl="1" indent="0">
              <a:buNone/>
              <a:defRPr/>
            </a:pPr>
            <a:r>
              <a:rPr lang="en-GB" sz="2800" b="1" dirty="0">
                <a:solidFill>
                  <a:srgbClr val="00B050"/>
                </a:solidFill>
              </a:rPr>
              <a:t>Loyalty to Truth &amp; Goodness</a:t>
            </a:r>
            <a:br>
              <a:rPr lang="en-GB" sz="2800" b="1" dirty="0">
                <a:solidFill>
                  <a:srgbClr val="00B050"/>
                </a:solidFill>
              </a:rPr>
            </a:br>
            <a:r>
              <a:rPr lang="en-GB" sz="2800" b="1" dirty="0">
                <a:solidFill>
                  <a:srgbClr val="FF0000"/>
                </a:solidFill>
              </a:rPr>
              <a:t>Disavowal of Falsehood &amp; Evil</a:t>
            </a:r>
          </a:p>
          <a:p>
            <a:pPr lvl="1" indent="0">
              <a:buNone/>
              <a:defRPr/>
            </a:pPr>
            <a:endParaRPr lang="en-GB" sz="2800" b="1" dirty="0">
              <a:solidFill>
                <a:srgbClr val="00B050"/>
              </a:solidFill>
            </a:endParaRPr>
          </a:p>
          <a:p>
            <a:pPr lvl="1" indent="0">
              <a:buNone/>
              <a:defRPr/>
            </a:pPr>
            <a:endParaRPr lang="en-GB" sz="2800" dirty="0"/>
          </a:p>
          <a:p>
            <a:pPr marL="457200" indent="-457200">
              <a:buFont typeface="Arial" panose="020B0604020202020204" pitchFamily="34" charset="0"/>
              <a:buChar char="•"/>
              <a:defRPr/>
            </a:pPr>
            <a:endParaRPr lang="en-GB" sz="2800" dirty="0"/>
          </a:p>
        </p:txBody>
      </p:sp>
      <p:pic>
        <p:nvPicPr>
          <p:cNvPr id="1026" name="Picture 2" descr="UN Logo">
            <a:extLst>
              <a:ext uri="{FF2B5EF4-FFF2-40B4-BE49-F238E27FC236}">
                <a16:creationId xmlns:a16="http://schemas.microsoft.com/office/drawing/2014/main" id="{611A9A7C-E0E2-4A12-A09E-F271E71E6A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631" y="3307098"/>
            <a:ext cx="971550" cy="81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955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D9F0DF-B6E7-4007-AA9E-4AF68F2D3C5D}"/>
              </a:ext>
            </a:extLst>
          </p:cNvPr>
          <p:cNvPicPr>
            <a:picLocks noChangeAspect="1"/>
          </p:cNvPicPr>
          <p:nvPr/>
        </p:nvPicPr>
        <p:blipFill>
          <a:blip r:embed="rId2"/>
          <a:stretch>
            <a:fillRect/>
          </a:stretch>
        </p:blipFill>
        <p:spPr>
          <a:xfrm>
            <a:off x="0" y="632662"/>
            <a:ext cx="9906000" cy="5572125"/>
          </a:xfrm>
          <a:prstGeom prst="rect">
            <a:avLst/>
          </a:prstGeom>
        </p:spPr>
      </p:pic>
      <p:sp>
        <p:nvSpPr>
          <p:cNvPr id="3" name="Title 1">
            <a:extLst>
              <a:ext uri="{FF2B5EF4-FFF2-40B4-BE49-F238E27FC236}">
                <a16:creationId xmlns:a16="http://schemas.microsoft.com/office/drawing/2014/main" id="{B3B6CBF0-1472-4B45-B5B1-CE0CDCB93B51}"/>
              </a:ext>
            </a:extLst>
          </p:cNvPr>
          <p:cNvSpPr txBox="1">
            <a:spLocks/>
          </p:cNvSpPr>
          <p:nvPr/>
        </p:nvSpPr>
        <p:spPr>
          <a:xfrm>
            <a:off x="432000" y="20876"/>
            <a:ext cx="9108000" cy="649260"/>
          </a:xfrm>
          <a:prstGeom prst="rect">
            <a:avLst/>
          </a:prstGeom>
        </p:spPr>
        <p:txBody>
          <a:bodyPr/>
          <a:lstStyle>
            <a:lvl1pPr algn="l" defTabSz="371475" rtl="0" eaLnBrk="1" latinLnBrk="0" hangingPunct="1">
              <a:spcBef>
                <a:spcPct val="0"/>
              </a:spcBef>
              <a:buNone/>
              <a:defRPr sz="2844" kern="1200">
                <a:solidFill>
                  <a:schemeClr val="tx1"/>
                </a:solidFill>
                <a:latin typeface="+mj-lt"/>
                <a:ea typeface="+mj-ea"/>
                <a:cs typeface="+mj-cs"/>
              </a:defRPr>
            </a:lvl1pPr>
          </a:lstStyle>
          <a:p>
            <a:r>
              <a:rPr lang="en-GB" altLang="en-US" b="1" dirty="0">
                <a:solidFill>
                  <a:schemeClr val="accent6"/>
                </a:solidFill>
              </a:rPr>
              <a:t>Reclaiming Islam for Muslims: 1- </a:t>
            </a:r>
            <a:r>
              <a:rPr lang="en-GB" altLang="en-US" b="1" i="1" dirty="0">
                <a:solidFill>
                  <a:schemeClr val="accent6"/>
                </a:solidFill>
              </a:rPr>
              <a:t>Ummah</a:t>
            </a:r>
          </a:p>
        </p:txBody>
      </p:sp>
      <p:sp>
        <p:nvSpPr>
          <p:cNvPr id="4" name="Title 1">
            <a:extLst>
              <a:ext uri="{FF2B5EF4-FFF2-40B4-BE49-F238E27FC236}">
                <a16:creationId xmlns:a16="http://schemas.microsoft.com/office/drawing/2014/main" id="{E7969D0C-AEA6-41AE-BE2E-C82A005F8D47}"/>
              </a:ext>
            </a:extLst>
          </p:cNvPr>
          <p:cNvSpPr txBox="1">
            <a:spLocks/>
          </p:cNvSpPr>
          <p:nvPr/>
        </p:nvSpPr>
        <p:spPr>
          <a:xfrm>
            <a:off x="66000" y="6187863"/>
            <a:ext cx="9840000" cy="649260"/>
          </a:xfrm>
          <a:prstGeom prst="rect">
            <a:avLst/>
          </a:prstGeom>
        </p:spPr>
        <p:txBody>
          <a:bodyPr/>
          <a:lstStyle>
            <a:lvl1pPr algn="l" defTabSz="371475" rtl="0" eaLnBrk="1" latinLnBrk="0" hangingPunct="1">
              <a:spcBef>
                <a:spcPct val="0"/>
              </a:spcBef>
              <a:buNone/>
              <a:defRPr sz="2844" kern="1200">
                <a:solidFill>
                  <a:schemeClr val="tx1"/>
                </a:solidFill>
                <a:latin typeface="+mj-lt"/>
                <a:ea typeface="+mj-ea"/>
                <a:cs typeface="+mj-cs"/>
              </a:defRPr>
            </a:lvl1pPr>
          </a:lstStyle>
          <a:p>
            <a:r>
              <a:rPr lang="en-GB" altLang="en-US" b="1" dirty="0">
                <a:solidFill>
                  <a:schemeClr val="accent6"/>
                </a:solidFill>
              </a:rPr>
              <a:t>50 occurrences + 15 derivatives of </a:t>
            </a:r>
            <a:r>
              <a:rPr lang="en-GB" altLang="en-US" b="1" i="1" dirty="0">
                <a:solidFill>
                  <a:schemeClr val="accent6"/>
                </a:solidFill>
              </a:rPr>
              <a:t>ummah</a:t>
            </a:r>
            <a:r>
              <a:rPr lang="en-GB" altLang="en-US" b="1" dirty="0">
                <a:solidFill>
                  <a:schemeClr val="accent6"/>
                </a:solidFill>
              </a:rPr>
              <a:t> in the Qur’an</a:t>
            </a:r>
          </a:p>
        </p:txBody>
      </p:sp>
    </p:spTree>
    <p:extLst>
      <p:ext uri="{BB962C8B-B14F-4D97-AF65-F5344CB8AC3E}">
        <p14:creationId xmlns:p14="http://schemas.microsoft.com/office/powerpoint/2010/main" val="4267491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AD84930-42B9-4607-A635-5C630FAE1DD0}"/>
              </a:ext>
            </a:extLst>
          </p:cNvPr>
          <p:cNvSpPr>
            <a:spLocks noGrp="1"/>
          </p:cNvSpPr>
          <p:nvPr>
            <p:ph type="title"/>
          </p:nvPr>
        </p:nvSpPr>
        <p:spPr>
          <a:xfrm>
            <a:off x="432000" y="288000"/>
            <a:ext cx="9108000" cy="649260"/>
          </a:xfrm>
        </p:spPr>
        <p:txBody>
          <a:bodyPr/>
          <a:lstStyle/>
          <a:p>
            <a:r>
              <a:rPr lang="en-GB" altLang="en-US" b="1" i="1" dirty="0">
                <a:solidFill>
                  <a:schemeClr val="accent6"/>
                </a:solidFill>
              </a:rPr>
              <a:t>Reclaiming Islam for Muslims: 1- Ummah</a:t>
            </a:r>
          </a:p>
        </p:txBody>
      </p:sp>
      <p:sp>
        <p:nvSpPr>
          <p:cNvPr id="4" name="Content Placeholder 3">
            <a:extLst>
              <a:ext uri="{FF2B5EF4-FFF2-40B4-BE49-F238E27FC236}">
                <a16:creationId xmlns:a16="http://schemas.microsoft.com/office/drawing/2014/main" id="{4B4360F7-25EE-4384-97AA-0AEB48A2EDBE}"/>
              </a:ext>
            </a:extLst>
          </p:cNvPr>
          <p:cNvSpPr>
            <a:spLocks noGrp="1"/>
          </p:cNvSpPr>
          <p:nvPr>
            <p:ph idx="1"/>
          </p:nvPr>
        </p:nvSpPr>
        <p:spPr/>
        <p:txBody>
          <a:bodyPr/>
          <a:lstStyle/>
          <a:p>
            <a:endParaRPr lang="en-GB"/>
          </a:p>
        </p:txBody>
      </p:sp>
      <p:sp>
        <p:nvSpPr>
          <p:cNvPr id="9" name="Rectangle 8">
            <a:extLst>
              <a:ext uri="{FF2B5EF4-FFF2-40B4-BE49-F238E27FC236}">
                <a16:creationId xmlns:a16="http://schemas.microsoft.com/office/drawing/2014/main" id="{FFCA5E3E-482E-4829-A628-EB4EC00F2647}"/>
              </a:ext>
            </a:extLst>
          </p:cNvPr>
          <p:cNvSpPr/>
          <p:nvPr/>
        </p:nvSpPr>
        <p:spPr>
          <a:xfrm>
            <a:off x="273196" y="743087"/>
            <a:ext cx="9425608" cy="5509200"/>
          </a:xfrm>
          <a:prstGeom prst="rect">
            <a:avLst/>
          </a:prstGeom>
        </p:spPr>
        <p:txBody>
          <a:bodyPr wrap="square">
            <a:spAutoFit/>
          </a:bodyPr>
          <a:lstStyle/>
          <a:p>
            <a:r>
              <a:rPr lang="en-GB" sz="1600" b="1" dirty="0"/>
              <a:t>Qur’anic sense of the term ummah				Number of occurrences in the Qur’an</a:t>
            </a:r>
          </a:p>
          <a:p>
            <a:r>
              <a:rPr lang="en-GB" sz="1600" dirty="0"/>
              <a:t>A nation to whom a particular prophet was sent, including both believers and non-believers. 	12</a:t>
            </a:r>
          </a:p>
          <a:p>
            <a:r>
              <a:rPr lang="en-GB" sz="1600" dirty="0"/>
              <a:t>Humanity as one nation, ideally of goodness and devotion to God. 						9</a:t>
            </a:r>
          </a:p>
          <a:p>
            <a:r>
              <a:rPr lang="en-GB" sz="1600" dirty="0"/>
              <a:t>Humanity as a collection of nations. 												5</a:t>
            </a:r>
          </a:p>
          <a:p>
            <a:r>
              <a:rPr lang="en-GB" sz="1600" dirty="0"/>
              <a:t>Nations descended from Adam, Noah or Abraham. 									5</a:t>
            </a:r>
          </a:p>
          <a:p>
            <a:r>
              <a:rPr lang="en-GB" sz="1600" dirty="0"/>
              <a:t>Virtuous people amongst Israelites or “People of the Book” (primarily Jews &amp; Christians) 		4</a:t>
            </a:r>
          </a:p>
          <a:p>
            <a:r>
              <a:rPr lang="en-GB" sz="1600" dirty="0"/>
              <a:t>Groups of people. 																4</a:t>
            </a:r>
          </a:p>
          <a:p>
            <a:r>
              <a:rPr lang="en-GB" sz="1600" dirty="0"/>
              <a:t>All virtuous people within humanity. 												2</a:t>
            </a:r>
          </a:p>
          <a:p>
            <a:r>
              <a:rPr lang="en-GB" sz="1600" dirty="0"/>
              <a:t>Muslims or followers of Prophet Muhammad (conditional upon being virtuous). 				2</a:t>
            </a:r>
          </a:p>
          <a:p>
            <a:r>
              <a:rPr lang="en-GB" sz="1600" dirty="0"/>
              <a:t>Virtuous people amongst the Muslims. 												1</a:t>
            </a:r>
          </a:p>
          <a:p>
            <a:r>
              <a:rPr lang="en-GB" sz="1600" dirty="0"/>
              <a:t>Groups of people entering the Fire (of Hell). 											2</a:t>
            </a:r>
          </a:p>
          <a:p>
            <a:r>
              <a:rPr lang="en-GB" sz="1600" dirty="0"/>
              <a:t>The Arabs of Prophet Muhammad’s era. 											1</a:t>
            </a:r>
          </a:p>
          <a:p>
            <a:r>
              <a:rPr lang="en-GB" sz="1600" dirty="0"/>
              <a:t>Non-Arabs of Prophet Muhammad’s era. 											1</a:t>
            </a:r>
          </a:p>
          <a:p>
            <a:r>
              <a:rPr lang="en-GB" sz="1600" dirty="0"/>
              <a:t>Israelites 																		2</a:t>
            </a:r>
          </a:p>
          <a:p>
            <a:r>
              <a:rPr lang="en-GB" sz="1600" dirty="0"/>
              <a:t>The Prophets as One Nation. 														2</a:t>
            </a:r>
          </a:p>
          <a:p>
            <a:r>
              <a:rPr lang="en-GB" sz="1600" dirty="0"/>
              <a:t>Abraham as a Leader of Humanity. 													1</a:t>
            </a:r>
          </a:p>
          <a:p>
            <a:r>
              <a:rPr lang="en-GB" sz="1600" dirty="0"/>
              <a:t>Followers of a religion. 															2</a:t>
            </a:r>
          </a:p>
          <a:p>
            <a:r>
              <a:rPr lang="en-GB" sz="1600" dirty="0"/>
              <a:t>Nations of genies and humans. 													2</a:t>
            </a:r>
          </a:p>
          <a:p>
            <a:r>
              <a:rPr lang="en-GB" sz="1600" dirty="0"/>
              <a:t>Animal nations 																1</a:t>
            </a:r>
          </a:p>
          <a:p>
            <a:r>
              <a:rPr lang="en-GB" sz="1600" dirty="0"/>
              <a:t>A way of life 																	2</a:t>
            </a:r>
          </a:p>
          <a:p>
            <a:r>
              <a:rPr lang="en-GB" sz="1600" dirty="0"/>
              <a:t>A period of time 																2</a:t>
            </a:r>
          </a:p>
          <a:p>
            <a:r>
              <a:rPr lang="en-GB" sz="1600" b="1" dirty="0"/>
              <a:t>TOTAL																		62</a:t>
            </a:r>
          </a:p>
        </p:txBody>
      </p:sp>
    </p:spTree>
    <p:extLst>
      <p:ext uri="{BB962C8B-B14F-4D97-AF65-F5344CB8AC3E}">
        <p14:creationId xmlns:p14="http://schemas.microsoft.com/office/powerpoint/2010/main" val="625001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AD84930-42B9-4607-A635-5C630FAE1DD0}"/>
              </a:ext>
            </a:extLst>
          </p:cNvPr>
          <p:cNvSpPr>
            <a:spLocks noGrp="1"/>
          </p:cNvSpPr>
          <p:nvPr>
            <p:ph type="title"/>
          </p:nvPr>
        </p:nvSpPr>
        <p:spPr>
          <a:xfrm>
            <a:off x="432000" y="288000"/>
            <a:ext cx="9108000" cy="649260"/>
          </a:xfrm>
        </p:spPr>
        <p:txBody>
          <a:bodyPr/>
          <a:lstStyle/>
          <a:p>
            <a:r>
              <a:rPr lang="en-GB" altLang="en-US" b="1" i="1" dirty="0">
                <a:solidFill>
                  <a:srgbClr val="00B050"/>
                </a:solidFill>
              </a:rPr>
              <a:t>Reclaiming Islam for Muslims: 2- </a:t>
            </a:r>
            <a:r>
              <a:rPr lang="en-GB" altLang="en-US" b="1" i="1" dirty="0" err="1">
                <a:solidFill>
                  <a:srgbClr val="00B050"/>
                </a:solidFill>
              </a:rPr>
              <a:t>Khilafah</a:t>
            </a:r>
            <a:endParaRPr lang="en-GB" altLang="en-US" b="1" i="1" dirty="0">
              <a:solidFill>
                <a:srgbClr val="00B050"/>
              </a:solidFill>
            </a:endParaRPr>
          </a:p>
        </p:txBody>
      </p:sp>
      <p:sp>
        <p:nvSpPr>
          <p:cNvPr id="3" name="Content Placeholder 2">
            <a:extLst>
              <a:ext uri="{FF2B5EF4-FFF2-40B4-BE49-F238E27FC236}">
                <a16:creationId xmlns:a16="http://schemas.microsoft.com/office/drawing/2014/main" id="{840ED353-5432-4BB8-B876-03DE70897372}"/>
              </a:ext>
            </a:extLst>
          </p:cNvPr>
          <p:cNvSpPr>
            <a:spLocks noGrp="1"/>
          </p:cNvSpPr>
          <p:nvPr>
            <p:ph idx="1"/>
          </p:nvPr>
        </p:nvSpPr>
        <p:spPr>
          <a:xfrm>
            <a:off x="0" y="1120874"/>
            <a:ext cx="9906000" cy="4530725"/>
          </a:xfrm>
        </p:spPr>
        <p:txBody>
          <a:bodyPr/>
          <a:lstStyle/>
          <a:p>
            <a:pPr marL="457200" indent="-457200">
              <a:buFont typeface="Arial" panose="020B0604020202020204" pitchFamily="34" charset="0"/>
              <a:buChar char="•"/>
              <a:defRPr/>
            </a:pPr>
            <a:r>
              <a:rPr lang="en-GB" sz="2800" b="1" dirty="0">
                <a:solidFill>
                  <a:srgbClr val="FF0000"/>
                </a:solidFill>
              </a:rPr>
              <a:t>There is no </a:t>
            </a:r>
            <a:r>
              <a:rPr lang="en-GB" sz="2800" b="1" i="1" dirty="0">
                <a:solidFill>
                  <a:srgbClr val="FF0000"/>
                </a:solidFill>
              </a:rPr>
              <a:t>Sharia</a:t>
            </a:r>
            <a:r>
              <a:rPr lang="en-GB" sz="2800" b="1" dirty="0">
                <a:solidFill>
                  <a:srgbClr val="FF0000"/>
                </a:solidFill>
              </a:rPr>
              <a:t> obligation for Muslims to establish a </a:t>
            </a:r>
            <a:r>
              <a:rPr lang="en-GB" sz="2800" b="1" i="1" dirty="0" err="1">
                <a:solidFill>
                  <a:srgbClr val="FF0000"/>
                </a:solidFill>
              </a:rPr>
              <a:t>Khilafah</a:t>
            </a:r>
            <a:r>
              <a:rPr lang="en-GB" sz="2800" b="1" dirty="0">
                <a:solidFill>
                  <a:srgbClr val="FF0000"/>
                </a:solidFill>
              </a:rPr>
              <a:t>.</a:t>
            </a:r>
          </a:p>
          <a:p>
            <a:pPr marL="457200" indent="-457200">
              <a:buFont typeface="Arial" panose="020B0604020202020204" pitchFamily="34" charset="0"/>
              <a:buChar char="•"/>
              <a:defRPr/>
            </a:pPr>
            <a:r>
              <a:rPr lang="en-GB" sz="2800" b="1" dirty="0"/>
              <a:t>Modern nation-states &amp; democracies, are entirely acceptable in the Islamic Sharia.</a:t>
            </a:r>
          </a:p>
          <a:p>
            <a:pPr marL="457200" indent="-457200">
              <a:buFont typeface="Arial" panose="020B0604020202020204" pitchFamily="34" charset="0"/>
              <a:buChar char="•"/>
              <a:defRPr/>
            </a:pPr>
            <a:r>
              <a:rPr lang="en-GB" sz="2800" b="1" i="1" dirty="0" err="1">
                <a:solidFill>
                  <a:srgbClr val="00B050"/>
                </a:solidFill>
              </a:rPr>
              <a:t>Khilafah</a:t>
            </a:r>
            <a:r>
              <a:rPr lang="en-GB" sz="2800" b="1" dirty="0">
                <a:solidFill>
                  <a:srgbClr val="00B050"/>
                </a:solidFill>
              </a:rPr>
              <a:t> in Islam refers to doing our duty to our Lord (God), and to ruling with justice &amp; mercy.</a:t>
            </a:r>
          </a:p>
          <a:p>
            <a:pPr>
              <a:defRPr/>
            </a:pPr>
            <a:r>
              <a:rPr lang="en-GB" sz="2800" i="1" dirty="0"/>
              <a:t>Dar </a:t>
            </a:r>
            <a:r>
              <a:rPr lang="en-GB" sz="2800" i="1" dirty="0" err="1"/>
              <a:t>Murakkab</a:t>
            </a:r>
            <a:r>
              <a:rPr lang="en-GB" sz="2800" i="1" dirty="0"/>
              <a:t> (composite/compound land) </a:t>
            </a:r>
            <a:r>
              <a:rPr lang="en-GB" sz="2800" dirty="0"/>
              <a:t>&amp; </a:t>
            </a:r>
            <a:br>
              <a:rPr lang="en-GB" sz="2800" dirty="0"/>
            </a:br>
            <a:r>
              <a:rPr lang="en-GB" sz="2800" i="1" dirty="0"/>
              <a:t>Dar al-</a:t>
            </a:r>
            <a:r>
              <a:rPr lang="en-GB" sz="2800" i="1" dirty="0" err="1"/>
              <a:t>Muwatanah</a:t>
            </a:r>
            <a:r>
              <a:rPr lang="en-GB" sz="2800" i="1" dirty="0"/>
              <a:t> (Land of Citizenship) </a:t>
            </a:r>
            <a:r>
              <a:rPr lang="en-GB" sz="2800" dirty="0"/>
              <a:t>are also found in </a:t>
            </a:r>
            <a:r>
              <a:rPr lang="en-GB" sz="2800" i="1" dirty="0"/>
              <a:t>Islamic Jurisprudence</a:t>
            </a:r>
            <a:r>
              <a:rPr lang="en-GB" sz="2800" dirty="0"/>
              <a:t>.</a:t>
            </a:r>
          </a:p>
          <a:p>
            <a:pPr>
              <a:defRPr/>
            </a:pPr>
            <a:r>
              <a:rPr lang="en-GB" sz="2800" dirty="0"/>
              <a:t>A democracy is </a:t>
            </a:r>
            <a:r>
              <a:rPr lang="en-GB" sz="2800" i="1" dirty="0"/>
              <a:t>Dar al-</a:t>
            </a:r>
            <a:r>
              <a:rPr lang="en-GB" sz="2800" i="1" dirty="0" err="1"/>
              <a:t>Dimuqratiya</a:t>
            </a:r>
            <a:r>
              <a:rPr lang="en-GB" sz="2800" i="1" dirty="0"/>
              <a:t> (Land of Democracy) </a:t>
            </a:r>
            <a:r>
              <a:rPr lang="en-GB" sz="2800" dirty="0"/>
              <a:t>according to contemporary Islamic scholars.</a:t>
            </a:r>
          </a:p>
        </p:txBody>
      </p:sp>
    </p:spTree>
    <p:extLst>
      <p:ext uri="{BB962C8B-B14F-4D97-AF65-F5344CB8AC3E}">
        <p14:creationId xmlns:p14="http://schemas.microsoft.com/office/powerpoint/2010/main" val="30739746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BF052-5847-4AD5-9356-C0493AEBF50F}"/>
              </a:ext>
            </a:extLst>
          </p:cNvPr>
          <p:cNvSpPr>
            <a:spLocks noGrp="1"/>
          </p:cNvSpPr>
          <p:nvPr>
            <p:ph type="title"/>
          </p:nvPr>
        </p:nvSpPr>
        <p:spPr/>
        <p:txBody>
          <a:bodyPr/>
          <a:lstStyle/>
          <a:p>
            <a:pPr algn="ctr"/>
            <a:r>
              <a:rPr lang="en-GB" dirty="0">
                <a:solidFill>
                  <a:srgbClr val="FF0000"/>
                </a:solidFill>
              </a:rPr>
              <a:t>ISLAMISM’S VIEW OF THE WORLD</a:t>
            </a:r>
          </a:p>
        </p:txBody>
      </p:sp>
      <p:graphicFrame>
        <p:nvGraphicFramePr>
          <p:cNvPr id="7" name="Table 7">
            <a:extLst>
              <a:ext uri="{FF2B5EF4-FFF2-40B4-BE49-F238E27FC236}">
                <a16:creationId xmlns:a16="http://schemas.microsoft.com/office/drawing/2014/main" id="{1A75053C-9848-4870-BAE0-E17CF129ECF2}"/>
              </a:ext>
            </a:extLst>
          </p:cNvPr>
          <p:cNvGraphicFramePr>
            <a:graphicFrameLocks noGrp="1"/>
          </p:cNvGraphicFramePr>
          <p:nvPr>
            <p:ph idx="1"/>
          </p:nvPr>
        </p:nvGraphicFramePr>
        <p:xfrm>
          <a:off x="0" y="0"/>
          <a:ext cx="0" cy="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777155019"/>
                    </a:ext>
                  </a:extLst>
                </a:gridCol>
                <a:gridCol w="208280">
                  <a:extLst>
                    <a:ext uri="{9D8B030D-6E8A-4147-A177-3AD203B41FA5}">
                      <a16:colId xmlns:a16="http://schemas.microsoft.com/office/drawing/2014/main" val="1091623294"/>
                    </a:ext>
                  </a:extLst>
                </a:gridCol>
                <a:gridCol w="208280">
                  <a:extLst>
                    <a:ext uri="{9D8B030D-6E8A-4147-A177-3AD203B41FA5}">
                      <a16:colId xmlns:a16="http://schemas.microsoft.com/office/drawing/2014/main" val="3521087009"/>
                    </a:ext>
                  </a:extLst>
                </a:gridCol>
              </a:tblGrid>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585402400"/>
                  </a:ext>
                </a:extLst>
              </a:tr>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623140671"/>
                  </a:ext>
                </a:extLst>
              </a:tr>
            </a:tbl>
          </a:graphicData>
        </a:graphic>
      </p:graphicFrame>
      <p:sp>
        <p:nvSpPr>
          <p:cNvPr id="4" name="Slide Number Placeholder 3">
            <a:extLst>
              <a:ext uri="{FF2B5EF4-FFF2-40B4-BE49-F238E27FC236}">
                <a16:creationId xmlns:a16="http://schemas.microsoft.com/office/drawing/2014/main" id="{22FFEC44-5F54-4198-86E6-7D75CAB1F261}"/>
              </a:ext>
            </a:extLst>
          </p:cNvPr>
          <p:cNvSpPr>
            <a:spLocks noGrp="1"/>
          </p:cNvSpPr>
          <p:nvPr>
            <p:ph type="sldNum" sz="quarter" idx="12"/>
          </p:nvPr>
        </p:nvSpPr>
        <p:spPr/>
        <p:txBody>
          <a:bodyPr/>
          <a:lstStyle/>
          <a:p>
            <a:endParaRPr lang="en-GB"/>
          </a:p>
        </p:txBody>
      </p:sp>
      <p:graphicFrame>
        <p:nvGraphicFramePr>
          <p:cNvPr id="9" name="Table 9">
            <a:extLst>
              <a:ext uri="{FF2B5EF4-FFF2-40B4-BE49-F238E27FC236}">
                <a16:creationId xmlns:a16="http://schemas.microsoft.com/office/drawing/2014/main" id="{3CA9EFD8-3A89-4B68-B166-3075D8C36ACD}"/>
              </a:ext>
            </a:extLst>
          </p:cNvPr>
          <p:cNvGraphicFramePr>
            <a:graphicFrameLocks noGrp="1"/>
          </p:cNvGraphicFramePr>
          <p:nvPr>
            <p:extLst>
              <p:ext uri="{D42A27DB-BD31-4B8C-83A1-F6EECF244321}">
                <p14:modId xmlns:p14="http://schemas.microsoft.com/office/powerpoint/2010/main" val="2436537160"/>
              </p:ext>
            </p:extLst>
          </p:nvPr>
        </p:nvGraphicFramePr>
        <p:xfrm>
          <a:off x="1651000" y="1218922"/>
          <a:ext cx="6603999" cy="5075433"/>
        </p:xfrm>
        <a:graphic>
          <a:graphicData uri="http://schemas.openxmlformats.org/drawingml/2006/table">
            <a:tbl>
              <a:tblPr firstRow="1" bandRow="1">
                <a:tableStyleId>{5C22544A-7EE6-4342-B048-85BDC9FD1C3A}</a:tableStyleId>
              </a:tblPr>
              <a:tblGrid>
                <a:gridCol w="2201333">
                  <a:extLst>
                    <a:ext uri="{9D8B030D-6E8A-4147-A177-3AD203B41FA5}">
                      <a16:colId xmlns:a16="http://schemas.microsoft.com/office/drawing/2014/main" val="1916800607"/>
                    </a:ext>
                  </a:extLst>
                </a:gridCol>
                <a:gridCol w="2201333">
                  <a:extLst>
                    <a:ext uri="{9D8B030D-6E8A-4147-A177-3AD203B41FA5}">
                      <a16:colId xmlns:a16="http://schemas.microsoft.com/office/drawing/2014/main" val="1156499323"/>
                    </a:ext>
                  </a:extLst>
                </a:gridCol>
                <a:gridCol w="2201333">
                  <a:extLst>
                    <a:ext uri="{9D8B030D-6E8A-4147-A177-3AD203B41FA5}">
                      <a16:colId xmlns:a16="http://schemas.microsoft.com/office/drawing/2014/main" val="2826478059"/>
                    </a:ext>
                  </a:extLst>
                </a:gridCol>
              </a:tblGrid>
              <a:tr h="1691811">
                <a:tc gridSpan="3">
                  <a:txBody>
                    <a:bodyPr/>
                    <a:lstStyle/>
                    <a:p>
                      <a:pPr algn="ctr"/>
                      <a:r>
                        <a:rPr lang="en-GB" sz="4800" dirty="0">
                          <a:solidFill>
                            <a:schemeClr val="tx1"/>
                          </a:solidFill>
                        </a:rPr>
                        <a:t>THE WHOLE WORLD</a:t>
                      </a:r>
                    </a:p>
                  </a:txBody>
                  <a:tcPr>
                    <a:solidFill>
                      <a:srgbClr val="00B0F0"/>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492177988"/>
                  </a:ext>
                </a:extLst>
              </a:tr>
              <a:tr h="1691811">
                <a:tc>
                  <a:txBody>
                    <a:bodyPr/>
                    <a:lstStyle/>
                    <a:p>
                      <a:pPr algn="ctr"/>
                      <a:r>
                        <a:rPr lang="ar-AE" sz="2000" b="1"/>
                        <a:t>دار الإسلام</a:t>
                      </a:r>
                      <a:endParaRPr lang="en-GB" sz="2000" b="1"/>
                    </a:p>
                    <a:p>
                      <a:pPr algn="ctr"/>
                      <a:r>
                        <a:rPr lang="en-GB" sz="2000" b="1" i="1"/>
                        <a:t>DAR AL-ISLAM</a:t>
                      </a:r>
                    </a:p>
                    <a:p>
                      <a:pPr algn="ctr"/>
                      <a:endParaRPr lang="en-GB" sz="2000" b="1"/>
                    </a:p>
                    <a:p>
                      <a:pPr algn="ctr"/>
                      <a:r>
                        <a:rPr lang="en-GB" sz="2000" b="1"/>
                        <a:t>(LAND OF ISLAM)</a:t>
                      </a:r>
                    </a:p>
                  </a:txBody>
                  <a:tcPr>
                    <a:solidFill>
                      <a:srgbClr val="00B050"/>
                    </a:solidFill>
                  </a:tcPr>
                </a:tc>
                <a:tc gridSpan="2">
                  <a:txBody>
                    <a:bodyPr/>
                    <a:lstStyle/>
                    <a:p>
                      <a:pPr algn="ctr"/>
                      <a:r>
                        <a:rPr lang="ar-AE" sz="2000" b="1"/>
                        <a:t>دار الكفر</a:t>
                      </a:r>
                      <a:endParaRPr lang="en-GB" sz="2000" b="1"/>
                    </a:p>
                    <a:p>
                      <a:pPr algn="ctr"/>
                      <a:endParaRPr lang="en-GB" sz="2000" b="1" i="1"/>
                    </a:p>
                    <a:p>
                      <a:pPr algn="ctr"/>
                      <a:r>
                        <a:rPr lang="en-GB" sz="2000" b="1" i="1"/>
                        <a:t>DAR AL-KUFR</a:t>
                      </a:r>
                    </a:p>
                    <a:p>
                      <a:pPr algn="ctr"/>
                      <a:endParaRPr lang="en-GB" sz="2000" b="1"/>
                    </a:p>
                    <a:p>
                      <a:pPr algn="ctr"/>
                      <a:r>
                        <a:rPr lang="en-GB" sz="2000" b="1"/>
                        <a:t>(LAND OF INFIDELS)</a:t>
                      </a:r>
                    </a:p>
                  </a:txBody>
                  <a:tcPr>
                    <a:solidFill>
                      <a:srgbClr val="FFC000"/>
                    </a:solidFill>
                  </a:tcPr>
                </a:tc>
                <a:tc hMerge="1">
                  <a:txBody>
                    <a:bodyPr/>
                    <a:lstStyle/>
                    <a:p>
                      <a:endParaRPr lang="en-GB"/>
                    </a:p>
                  </a:txBody>
                  <a:tcPr/>
                </a:tc>
                <a:extLst>
                  <a:ext uri="{0D108BD9-81ED-4DB2-BD59-A6C34878D82A}">
                    <a16:rowId xmlns:a16="http://schemas.microsoft.com/office/drawing/2014/main" val="3800433832"/>
                  </a:ext>
                </a:extLst>
              </a:tr>
              <a:tr h="1691811">
                <a:tc>
                  <a:txBody>
                    <a:bodyPr/>
                    <a:lstStyle/>
                    <a:p>
                      <a:pPr algn="ctr"/>
                      <a:endParaRPr lang="en-GB" sz="2000" b="1"/>
                    </a:p>
                  </a:txBody>
                  <a:tcPr>
                    <a:solidFill>
                      <a:srgbClr val="00B050"/>
                    </a:solidFill>
                  </a:tcPr>
                </a:tc>
                <a:tc>
                  <a:txBody>
                    <a:bodyPr/>
                    <a:lstStyle/>
                    <a:p>
                      <a:pPr algn="ctr"/>
                      <a:r>
                        <a:rPr lang="ar-AE" sz="2000" b="1"/>
                        <a:t>دار الصلح</a:t>
                      </a:r>
                      <a:endParaRPr lang="en-GB" sz="2000" b="1"/>
                    </a:p>
                    <a:p>
                      <a:pPr algn="ctr"/>
                      <a:r>
                        <a:rPr lang="en-GB" sz="2000" b="1" i="1"/>
                        <a:t>DAR AL-SULH</a:t>
                      </a:r>
                    </a:p>
                    <a:p>
                      <a:pPr algn="ctr"/>
                      <a:r>
                        <a:rPr lang="en-GB" sz="2000" b="1"/>
                        <a:t>(LAND OF PEACE TREATY)</a:t>
                      </a:r>
                    </a:p>
                  </a:txBody>
                  <a:tcPr>
                    <a:solidFill>
                      <a:srgbClr val="FFFF00"/>
                    </a:solidFill>
                  </a:tcPr>
                </a:tc>
                <a:tc>
                  <a:txBody>
                    <a:bodyPr/>
                    <a:lstStyle/>
                    <a:p>
                      <a:pPr algn="ctr"/>
                      <a:r>
                        <a:rPr lang="ar-AE" sz="2000" b="1" dirty="0"/>
                        <a:t>دار الحرب</a:t>
                      </a:r>
                      <a:endParaRPr lang="en-GB" sz="2000" b="1" dirty="0"/>
                    </a:p>
                    <a:p>
                      <a:pPr algn="ctr"/>
                      <a:endParaRPr lang="en-GB" sz="2000" b="1" dirty="0"/>
                    </a:p>
                    <a:p>
                      <a:pPr algn="ctr"/>
                      <a:r>
                        <a:rPr lang="en-GB" sz="2000" b="1" i="1" dirty="0"/>
                        <a:t>DAR AL-HARB</a:t>
                      </a:r>
                    </a:p>
                    <a:p>
                      <a:pPr algn="ctr"/>
                      <a:endParaRPr lang="en-GB" sz="2000" b="1" dirty="0"/>
                    </a:p>
                    <a:p>
                      <a:pPr algn="ctr"/>
                      <a:r>
                        <a:rPr lang="en-GB" sz="2000" b="1" dirty="0"/>
                        <a:t>(LAND OF WAR)</a:t>
                      </a:r>
                    </a:p>
                  </a:txBody>
                  <a:tcPr>
                    <a:solidFill>
                      <a:srgbClr val="FF0000"/>
                    </a:solidFill>
                  </a:tcPr>
                </a:tc>
                <a:extLst>
                  <a:ext uri="{0D108BD9-81ED-4DB2-BD59-A6C34878D82A}">
                    <a16:rowId xmlns:a16="http://schemas.microsoft.com/office/drawing/2014/main" val="2590565799"/>
                  </a:ext>
                </a:extLst>
              </a:tr>
            </a:tbl>
          </a:graphicData>
        </a:graphic>
      </p:graphicFrame>
    </p:spTree>
    <p:extLst>
      <p:ext uri="{BB962C8B-B14F-4D97-AF65-F5344CB8AC3E}">
        <p14:creationId xmlns:p14="http://schemas.microsoft.com/office/powerpoint/2010/main" val="2062808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C8BB7-86C5-40ED-B494-A8BC2D5B320F}"/>
              </a:ext>
            </a:extLst>
          </p:cNvPr>
          <p:cNvSpPr>
            <a:spLocks noGrp="1"/>
          </p:cNvSpPr>
          <p:nvPr>
            <p:ph type="title"/>
          </p:nvPr>
        </p:nvSpPr>
        <p:spPr/>
        <p:txBody>
          <a:bodyPr/>
          <a:lstStyle/>
          <a:p>
            <a:pPr algn="ctr"/>
            <a:r>
              <a:rPr lang="en-US" b="1">
                <a:solidFill>
                  <a:srgbClr val="0070C0"/>
                </a:solidFill>
              </a:rPr>
              <a:t>Ibn Khaldun (d. 810 AH / 1408 CE) on </a:t>
            </a:r>
            <a:br>
              <a:rPr lang="en-US" b="1">
                <a:solidFill>
                  <a:srgbClr val="0070C0"/>
                </a:solidFill>
              </a:rPr>
            </a:br>
            <a:r>
              <a:rPr lang="en-US" b="1">
                <a:solidFill>
                  <a:srgbClr val="0070C0"/>
                </a:solidFill>
              </a:rPr>
              <a:t>multiple caliphates or Islamic states</a:t>
            </a:r>
            <a:br>
              <a:rPr lang="en-US" b="1">
                <a:solidFill>
                  <a:srgbClr val="0070C0"/>
                </a:solidFill>
              </a:rPr>
            </a:br>
            <a:br>
              <a:rPr lang="en-US">
                <a:solidFill>
                  <a:srgbClr val="0070C0"/>
                </a:solidFill>
              </a:rPr>
            </a:br>
            <a:r>
              <a:rPr lang="ar-AE" b="1">
                <a:solidFill>
                  <a:srgbClr val="0070C0"/>
                </a:solidFill>
              </a:rPr>
              <a:t>مقدمة ابن خلدون</a:t>
            </a:r>
            <a:br>
              <a:rPr lang="en-US">
                <a:solidFill>
                  <a:srgbClr val="0070C0"/>
                </a:solidFill>
              </a:rPr>
            </a:br>
            <a:r>
              <a:rPr lang="en-US" i="1">
                <a:solidFill>
                  <a:srgbClr val="0070C0"/>
                </a:solidFill>
              </a:rPr>
              <a:t>Can Muslims have more than one ruler (imam/caliph)?</a:t>
            </a:r>
          </a:p>
        </p:txBody>
      </p:sp>
      <p:sp>
        <p:nvSpPr>
          <p:cNvPr id="3" name="Content Placeholder 2">
            <a:extLst>
              <a:ext uri="{FF2B5EF4-FFF2-40B4-BE49-F238E27FC236}">
                <a16:creationId xmlns:a16="http://schemas.microsoft.com/office/drawing/2014/main" id="{478B9403-D111-4016-AC14-F75A97D72E6D}"/>
              </a:ext>
            </a:extLst>
          </p:cNvPr>
          <p:cNvSpPr>
            <a:spLocks noGrp="1"/>
          </p:cNvSpPr>
          <p:nvPr>
            <p:ph idx="1"/>
          </p:nvPr>
        </p:nvSpPr>
        <p:spPr>
          <a:xfrm>
            <a:off x="478610" y="2759047"/>
            <a:ext cx="8229600" cy="4530725"/>
          </a:xfrm>
        </p:spPr>
        <p:txBody>
          <a:bodyPr/>
          <a:lstStyle/>
          <a:p>
            <a:r>
              <a:rPr lang="en-GB" sz="2844" dirty="0">
                <a:latin typeface="+mj-lt"/>
                <a:ea typeface="+mj-ea"/>
                <a:cs typeface="+mj-cs"/>
              </a:rPr>
              <a:t>“Others hold the view that (the prohibition against two rulers) applies only to two rulers in one locality, or where they would be close to each other. Where this is great distances and the ruler is unable to control the farther region, it is permissible to set up another ruler there to take care of public interests.”</a:t>
            </a:r>
          </a:p>
          <a:p>
            <a:endParaRPr lang="en-GB" dirty="0"/>
          </a:p>
          <a:p>
            <a:r>
              <a:rPr lang="en-GB" dirty="0"/>
              <a:t>Ibn Khaldun, </a:t>
            </a:r>
            <a:r>
              <a:rPr lang="en-GB" i="1" dirty="0"/>
              <a:t>The </a:t>
            </a:r>
            <a:r>
              <a:rPr lang="en-GB" i="1" dirty="0" err="1"/>
              <a:t>Muqaddimah</a:t>
            </a:r>
            <a:r>
              <a:rPr lang="en-GB" i="1" dirty="0"/>
              <a:t> – An Introduction to History</a:t>
            </a:r>
            <a:r>
              <a:rPr lang="en-GB" dirty="0"/>
              <a:t>, Princeton, 2005, p. 158</a:t>
            </a:r>
          </a:p>
          <a:p>
            <a:endParaRPr lang="en-US" dirty="0"/>
          </a:p>
        </p:txBody>
      </p:sp>
    </p:spTree>
    <p:extLst>
      <p:ext uri="{BB962C8B-B14F-4D97-AF65-F5344CB8AC3E}">
        <p14:creationId xmlns:p14="http://schemas.microsoft.com/office/powerpoint/2010/main" val="3422527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AD84930-42B9-4607-A635-5C630FAE1DD0}"/>
              </a:ext>
            </a:extLst>
          </p:cNvPr>
          <p:cNvSpPr>
            <a:spLocks noGrp="1"/>
          </p:cNvSpPr>
          <p:nvPr>
            <p:ph type="title"/>
          </p:nvPr>
        </p:nvSpPr>
        <p:spPr>
          <a:xfrm>
            <a:off x="432000" y="288000"/>
            <a:ext cx="9108000" cy="649260"/>
          </a:xfrm>
        </p:spPr>
        <p:txBody>
          <a:bodyPr/>
          <a:lstStyle/>
          <a:p>
            <a:r>
              <a:rPr lang="en-GB" altLang="en-US" b="1" i="1" dirty="0">
                <a:solidFill>
                  <a:srgbClr val="00B050"/>
                </a:solidFill>
              </a:rPr>
              <a:t>Reclaiming Islam for Muslims: 2- </a:t>
            </a:r>
            <a:r>
              <a:rPr lang="en-GB" altLang="en-US" b="1" i="1" dirty="0" err="1">
                <a:solidFill>
                  <a:srgbClr val="00B050"/>
                </a:solidFill>
              </a:rPr>
              <a:t>Khilafah</a:t>
            </a:r>
            <a:endParaRPr lang="en-GB" altLang="en-US" b="1" i="1" dirty="0">
              <a:solidFill>
                <a:srgbClr val="00B050"/>
              </a:solidFill>
            </a:endParaRPr>
          </a:p>
        </p:txBody>
      </p:sp>
      <p:sp>
        <p:nvSpPr>
          <p:cNvPr id="3" name="Content Placeholder 2">
            <a:extLst>
              <a:ext uri="{FF2B5EF4-FFF2-40B4-BE49-F238E27FC236}">
                <a16:creationId xmlns:a16="http://schemas.microsoft.com/office/drawing/2014/main" id="{840ED353-5432-4BB8-B876-03DE70897372}"/>
              </a:ext>
            </a:extLst>
          </p:cNvPr>
          <p:cNvSpPr>
            <a:spLocks noGrp="1"/>
          </p:cNvSpPr>
          <p:nvPr>
            <p:ph idx="1"/>
          </p:nvPr>
        </p:nvSpPr>
        <p:spPr>
          <a:xfrm>
            <a:off x="0" y="802380"/>
            <a:ext cx="9906000" cy="4530725"/>
          </a:xfrm>
        </p:spPr>
        <p:txBody>
          <a:bodyPr/>
          <a:lstStyle/>
          <a:p>
            <a:pPr>
              <a:defRPr/>
            </a:pPr>
            <a:r>
              <a:rPr lang="en-GB" sz="2800" b="1" i="1" dirty="0"/>
              <a:t>Jurists </a:t>
            </a:r>
            <a:r>
              <a:rPr lang="en-GB" sz="2800" b="1" dirty="0"/>
              <a:t>agreeing that Muslims may have multiple rulers:</a:t>
            </a:r>
          </a:p>
          <a:p>
            <a:pPr>
              <a:defRPr/>
            </a:pPr>
            <a:endParaRPr lang="en-GB" sz="2800" b="1" dirty="0"/>
          </a:p>
          <a:p>
            <a:pPr marL="514350" indent="-514350">
              <a:buFont typeface="+mj-lt"/>
              <a:buAutoNum type="arabicPeriod"/>
              <a:defRPr/>
            </a:pPr>
            <a:r>
              <a:rPr lang="en-GB" sz="2800" b="1" dirty="0" err="1">
                <a:solidFill>
                  <a:srgbClr val="FF0000"/>
                </a:solidFill>
              </a:rPr>
              <a:t>Isfarayini</a:t>
            </a:r>
            <a:r>
              <a:rPr lang="en-GB" sz="2800" b="1" dirty="0">
                <a:solidFill>
                  <a:srgbClr val="FF0000"/>
                </a:solidFill>
              </a:rPr>
              <a:t> (d. 1027) </a:t>
            </a:r>
            <a:r>
              <a:rPr lang="ar-AE" sz="2800" b="1" dirty="0">
                <a:solidFill>
                  <a:srgbClr val="FF0000"/>
                </a:solidFill>
              </a:rPr>
              <a:t>الإسفرائيني</a:t>
            </a:r>
            <a:r>
              <a:rPr lang="en-GB" sz="2800" b="1" dirty="0">
                <a:solidFill>
                  <a:srgbClr val="FF0000"/>
                </a:solidFill>
              </a:rPr>
              <a:t>	</a:t>
            </a:r>
          </a:p>
          <a:p>
            <a:pPr marL="514350" indent="-514350">
              <a:buFont typeface="+mj-lt"/>
              <a:buAutoNum type="arabicPeriod"/>
              <a:defRPr/>
            </a:pPr>
            <a:r>
              <a:rPr lang="en-GB" sz="2800" b="1" dirty="0" err="1">
                <a:solidFill>
                  <a:srgbClr val="FFC000"/>
                </a:solidFill>
              </a:rPr>
              <a:t>Maziri</a:t>
            </a:r>
            <a:r>
              <a:rPr lang="en-GB" sz="2800" b="1" dirty="0">
                <a:solidFill>
                  <a:srgbClr val="FFC000"/>
                </a:solidFill>
              </a:rPr>
              <a:t> (1061-1141) </a:t>
            </a:r>
            <a:r>
              <a:rPr lang="ar-AE" sz="2800" b="1" dirty="0">
                <a:solidFill>
                  <a:srgbClr val="FFC000"/>
                </a:solidFill>
              </a:rPr>
              <a:t>المازري</a:t>
            </a:r>
            <a:endParaRPr lang="en-GB" sz="2800" b="1" dirty="0">
              <a:solidFill>
                <a:srgbClr val="FFC000"/>
              </a:solidFill>
            </a:endParaRPr>
          </a:p>
          <a:p>
            <a:pPr marL="514350" indent="-514350">
              <a:buFont typeface="+mj-lt"/>
              <a:buAutoNum type="arabicPeriod"/>
              <a:defRPr/>
            </a:pPr>
            <a:r>
              <a:rPr lang="en-GB" sz="2800" b="1" dirty="0" err="1">
                <a:solidFill>
                  <a:srgbClr val="92D050"/>
                </a:solidFill>
              </a:rPr>
              <a:t>Qurtubi</a:t>
            </a:r>
            <a:r>
              <a:rPr lang="en-GB" sz="2800" b="1" dirty="0">
                <a:solidFill>
                  <a:srgbClr val="92D050"/>
                </a:solidFill>
              </a:rPr>
              <a:t> (1214-1273) </a:t>
            </a:r>
            <a:r>
              <a:rPr lang="ar-AE" sz="2800" b="1" dirty="0">
                <a:solidFill>
                  <a:srgbClr val="92D050"/>
                </a:solidFill>
              </a:rPr>
              <a:t>القرطبي</a:t>
            </a:r>
            <a:endParaRPr lang="en-GB" sz="2800" b="1" dirty="0">
              <a:solidFill>
                <a:srgbClr val="92D050"/>
              </a:solidFill>
            </a:endParaRPr>
          </a:p>
          <a:p>
            <a:pPr marL="514350" indent="-514350">
              <a:buFont typeface="+mj-lt"/>
              <a:buAutoNum type="arabicPeriod"/>
              <a:defRPr/>
            </a:pPr>
            <a:r>
              <a:rPr lang="en-GB" sz="2800" b="1" dirty="0">
                <a:solidFill>
                  <a:srgbClr val="00B050"/>
                </a:solidFill>
              </a:rPr>
              <a:t>Ibn </a:t>
            </a:r>
            <a:r>
              <a:rPr lang="en-GB" sz="2800" b="1" dirty="0" err="1">
                <a:solidFill>
                  <a:srgbClr val="00B050"/>
                </a:solidFill>
              </a:rPr>
              <a:t>Kathir</a:t>
            </a:r>
            <a:r>
              <a:rPr lang="en-GB" sz="2800" b="1" dirty="0">
                <a:solidFill>
                  <a:srgbClr val="00B050"/>
                </a:solidFill>
              </a:rPr>
              <a:t> (1301-1373) </a:t>
            </a:r>
            <a:r>
              <a:rPr lang="ar-AE" sz="2800" b="1" dirty="0">
                <a:solidFill>
                  <a:srgbClr val="00B050"/>
                </a:solidFill>
              </a:rPr>
              <a:t>ابن كثير</a:t>
            </a:r>
            <a:endParaRPr lang="en-GB" sz="2800" b="1" dirty="0">
              <a:solidFill>
                <a:srgbClr val="00B050"/>
              </a:solidFill>
            </a:endParaRPr>
          </a:p>
          <a:p>
            <a:pPr marL="514350" indent="-514350">
              <a:buFont typeface="+mj-lt"/>
              <a:buAutoNum type="arabicPeriod"/>
              <a:defRPr/>
            </a:pPr>
            <a:r>
              <a:rPr lang="en-GB" sz="2800" b="1" dirty="0">
                <a:solidFill>
                  <a:srgbClr val="00B0F0"/>
                </a:solidFill>
              </a:rPr>
              <a:t>Ibn ‘</a:t>
            </a:r>
            <a:r>
              <a:rPr lang="en-GB" sz="2800" b="1" dirty="0" err="1">
                <a:solidFill>
                  <a:srgbClr val="00B0F0"/>
                </a:solidFill>
              </a:rPr>
              <a:t>Arafah</a:t>
            </a:r>
            <a:r>
              <a:rPr lang="en-GB" sz="2800" b="1" dirty="0">
                <a:solidFill>
                  <a:srgbClr val="00B0F0"/>
                </a:solidFill>
              </a:rPr>
              <a:t> (1316-1401) </a:t>
            </a:r>
            <a:r>
              <a:rPr lang="ar-AE" sz="2800" b="1" dirty="0">
                <a:solidFill>
                  <a:srgbClr val="00B0F0"/>
                </a:solidFill>
              </a:rPr>
              <a:t>ابن عرفة</a:t>
            </a:r>
            <a:endParaRPr lang="en-GB" sz="2800" b="1" dirty="0">
              <a:solidFill>
                <a:srgbClr val="00B0F0"/>
              </a:solidFill>
            </a:endParaRPr>
          </a:p>
          <a:p>
            <a:pPr marL="514350" indent="-514350">
              <a:buFont typeface="+mj-lt"/>
              <a:buAutoNum type="arabicPeriod"/>
              <a:defRPr/>
            </a:pPr>
            <a:r>
              <a:rPr lang="en-GB" sz="2800" b="1" dirty="0">
                <a:solidFill>
                  <a:srgbClr val="0070C0"/>
                </a:solidFill>
              </a:rPr>
              <a:t>Ibn Khaldun (d. 1408) </a:t>
            </a:r>
            <a:r>
              <a:rPr lang="ar-AE" sz="2800" b="1" dirty="0">
                <a:solidFill>
                  <a:srgbClr val="0070C0"/>
                </a:solidFill>
              </a:rPr>
              <a:t>ابن خلدون</a:t>
            </a:r>
            <a:endParaRPr lang="en-GB" sz="2800" b="1" dirty="0">
              <a:solidFill>
                <a:srgbClr val="0070C0"/>
              </a:solidFill>
            </a:endParaRPr>
          </a:p>
          <a:p>
            <a:pPr marL="514350" indent="-514350">
              <a:buFont typeface="+mj-lt"/>
              <a:buAutoNum type="arabicPeriod"/>
              <a:defRPr/>
            </a:pPr>
            <a:r>
              <a:rPr lang="en-GB" sz="2800" b="1" dirty="0">
                <a:solidFill>
                  <a:srgbClr val="002060"/>
                </a:solidFill>
              </a:rPr>
              <a:t>Ibn al-</a:t>
            </a:r>
            <a:r>
              <a:rPr lang="en-GB" sz="2800" b="1" dirty="0" err="1">
                <a:solidFill>
                  <a:srgbClr val="002060"/>
                </a:solidFill>
              </a:rPr>
              <a:t>Azraq</a:t>
            </a:r>
            <a:r>
              <a:rPr lang="en-GB" sz="2800" b="1" dirty="0">
                <a:solidFill>
                  <a:srgbClr val="002060"/>
                </a:solidFill>
              </a:rPr>
              <a:t> al-</a:t>
            </a:r>
            <a:r>
              <a:rPr lang="en-GB" sz="2800" b="1" dirty="0" err="1">
                <a:solidFill>
                  <a:srgbClr val="002060"/>
                </a:solidFill>
              </a:rPr>
              <a:t>Gharnati</a:t>
            </a:r>
            <a:r>
              <a:rPr lang="en-GB" sz="2800" b="1" dirty="0">
                <a:solidFill>
                  <a:srgbClr val="002060"/>
                </a:solidFill>
              </a:rPr>
              <a:t> al-Maliki (1427-1491) </a:t>
            </a:r>
            <a:r>
              <a:rPr lang="ar-AE" sz="2800" b="1" dirty="0">
                <a:solidFill>
                  <a:srgbClr val="002060"/>
                </a:solidFill>
              </a:rPr>
              <a:t>ابن الأزرق</a:t>
            </a:r>
            <a:endParaRPr lang="en-GB" sz="2800" b="1" dirty="0">
              <a:solidFill>
                <a:srgbClr val="002060"/>
              </a:solidFill>
            </a:endParaRPr>
          </a:p>
          <a:p>
            <a:pPr marL="514350" indent="-514350">
              <a:buFont typeface="+mj-lt"/>
              <a:buAutoNum type="arabicPeriod"/>
              <a:defRPr/>
            </a:pPr>
            <a:r>
              <a:rPr lang="en-GB" sz="2800" b="1" dirty="0" err="1">
                <a:solidFill>
                  <a:srgbClr val="7030A0"/>
                </a:solidFill>
              </a:rPr>
              <a:t>Shawkani</a:t>
            </a:r>
            <a:r>
              <a:rPr lang="en-GB" sz="2800" b="1" dirty="0">
                <a:solidFill>
                  <a:srgbClr val="7030A0"/>
                </a:solidFill>
              </a:rPr>
              <a:t> (1759-1834) </a:t>
            </a:r>
            <a:r>
              <a:rPr lang="ar-AE" sz="2800" b="1" dirty="0">
                <a:solidFill>
                  <a:srgbClr val="7030A0"/>
                </a:solidFill>
              </a:rPr>
              <a:t>الشوكاني</a:t>
            </a:r>
            <a:endParaRPr lang="en-GB" sz="2800" b="1" dirty="0">
              <a:solidFill>
                <a:srgbClr val="7030A0"/>
              </a:solidFill>
            </a:endParaRPr>
          </a:p>
          <a:p>
            <a:pPr marL="514350" indent="-514350">
              <a:buFont typeface="+mj-lt"/>
              <a:buAutoNum type="arabicPeriod"/>
              <a:defRPr/>
            </a:pPr>
            <a:r>
              <a:rPr lang="en-GB" sz="2800" b="1" dirty="0" err="1">
                <a:solidFill>
                  <a:srgbClr val="C00000"/>
                </a:solidFill>
              </a:rPr>
              <a:t>Qannuji</a:t>
            </a:r>
            <a:r>
              <a:rPr lang="en-GB" sz="2800" b="1" dirty="0">
                <a:solidFill>
                  <a:srgbClr val="C00000"/>
                </a:solidFill>
              </a:rPr>
              <a:t> (1832-1890) </a:t>
            </a:r>
            <a:r>
              <a:rPr lang="ar-AE" sz="2800" b="1" dirty="0">
                <a:solidFill>
                  <a:srgbClr val="C00000"/>
                </a:solidFill>
              </a:rPr>
              <a:t>صديق حسن خان القنوجي</a:t>
            </a:r>
            <a:endParaRPr lang="en-GB" sz="2800" b="1" dirty="0">
              <a:solidFill>
                <a:srgbClr val="C00000"/>
              </a:solidFill>
            </a:endParaRPr>
          </a:p>
          <a:p>
            <a:pPr marL="514350" indent="-514350">
              <a:buFont typeface="+mj-lt"/>
              <a:buAutoNum type="arabicPeriod"/>
              <a:defRPr/>
            </a:pPr>
            <a:r>
              <a:rPr lang="en-GB" sz="2800" b="1" dirty="0"/>
              <a:t> Numerous </a:t>
            </a:r>
            <a:r>
              <a:rPr lang="en-GB" sz="2800" b="1" i="1" dirty="0"/>
              <a:t>jurists </a:t>
            </a:r>
            <a:r>
              <a:rPr lang="en-GB" sz="2800" b="1" dirty="0"/>
              <a:t>: 20</a:t>
            </a:r>
            <a:r>
              <a:rPr lang="en-GB" sz="2800" b="1" baseline="30000" dirty="0"/>
              <a:t>th</a:t>
            </a:r>
            <a:r>
              <a:rPr lang="en-GB" sz="2800" b="1" dirty="0"/>
              <a:t>-21</a:t>
            </a:r>
            <a:r>
              <a:rPr lang="en-GB" sz="2800" b="1" baseline="30000" dirty="0"/>
              <a:t>st</a:t>
            </a:r>
            <a:r>
              <a:rPr lang="en-GB" sz="2800" b="1" dirty="0"/>
              <a:t> centuries CE</a:t>
            </a:r>
          </a:p>
        </p:txBody>
      </p:sp>
    </p:spTree>
    <p:extLst>
      <p:ext uri="{BB962C8B-B14F-4D97-AF65-F5344CB8AC3E}">
        <p14:creationId xmlns:p14="http://schemas.microsoft.com/office/powerpoint/2010/main" val="2293132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BF052-5847-4AD5-9356-C0493AEBF50F}"/>
              </a:ext>
            </a:extLst>
          </p:cNvPr>
          <p:cNvSpPr>
            <a:spLocks noGrp="1"/>
          </p:cNvSpPr>
          <p:nvPr>
            <p:ph type="title"/>
          </p:nvPr>
        </p:nvSpPr>
        <p:spPr/>
        <p:txBody>
          <a:bodyPr/>
          <a:lstStyle/>
          <a:p>
            <a:pPr algn="ctr"/>
            <a:r>
              <a:rPr lang="en-GB" b="1">
                <a:solidFill>
                  <a:srgbClr val="0070C0"/>
                </a:solidFill>
              </a:rPr>
              <a:t>IBN TAYMIYYAH’S VIEW OF THE WORLD</a:t>
            </a:r>
            <a:br>
              <a:rPr lang="en-GB" b="1">
                <a:solidFill>
                  <a:srgbClr val="0070C0"/>
                </a:solidFill>
              </a:rPr>
            </a:br>
            <a:r>
              <a:rPr lang="en-GB" b="1">
                <a:solidFill>
                  <a:srgbClr val="0070C0"/>
                </a:solidFill>
              </a:rPr>
              <a:t>(661-728 AH, 1263-1328 CE)</a:t>
            </a:r>
            <a:br>
              <a:rPr lang="en-GB" b="1">
                <a:solidFill>
                  <a:srgbClr val="0070C0"/>
                </a:solidFill>
              </a:rPr>
            </a:br>
            <a:r>
              <a:rPr lang="ar-AE" b="1">
                <a:solidFill>
                  <a:srgbClr val="0070C0"/>
                </a:solidFill>
              </a:rPr>
              <a:t>فتوى ماردين لابن تيمية</a:t>
            </a:r>
            <a:endParaRPr lang="en-GB" b="1">
              <a:solidFill>
                <a:srgbClr val="0070C0"/>
              </a:solidFill>
            </a:endParaRPr>
          </a:p>
        </p:txBody>
      </p:sp>
      <p:graphicFrame>
        <p:nvGraphicFramePr>
          <p:cNvPr id="7" name="Table 7">
            <a:extLst>
              <a:ext uri="{FF2B5EF4-FFF2-40B4-BE49-F238E27FC236}">
                <a16:creationId xmlns:a16="http://schemas.microsoft.com/office/drawing/2014/main" id="{1A75053C-9848-4870-BAE0-E17CF129ECF2}"/>
              </a:ext>
            </a:extLst>
          </p:cNvPr>
          <p:cNvGraphicFramePr>
            <a:graphicFrameLocks noGrp="1"/>
          </p:cNvGraphicFramePr>
          <p:nvPr>
            <p:ph idx="1"/>
          </p:nvPr>
        </p:nvGraphicFramePr>
        <p:xfrm>
          <a:off x="0" y="0"/>
          <a:ext cx="0" cy="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777155019"/>
                    </a:ext>
                  </a:extLst>
                </a:gridCol>
                <a:gridCol w="208280">
                  <a:extLst>
                    <a:ext uri="{9D8B030D-6E8A-4147-A177-3AD203B41FA5}">
                      <a16:colId xmlns:a16="http://schemas.microsoft.com/office/drawing/2014/main" val="1091623294"/>
                    </a:ext>
                  </a:extLst>
                </a:gridCol>
                <a:gridCol w="208280">
                  <a:extLst>
                    <a:ext uri="{9D8B030D-6E8A-4147-A177-3AD203B41FA5}">
                      <a16:colId xmlns:a16="http://schemas.microsoft.com/office/drawing/2014/main" val="3521087009"/>
                    </a:ext>
                  </a:extLst>
                </a:gridCol>
              </a:tblGrid>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585402400"/>
                  </a:ext>
                </a:extLst>
              </a:tr>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623140671"/>
                  </a:ext>
                </a:extLst>
              </a:tr>
            </a:tbl>
          </a:graphicData>
        </a:graphic>
      </p:graphicFrame>
      <p:sp>
        <p:nvSpPr>
          <p:cNvPr id="4" name="Slide Number Placeholder 3">
            <a:extLst>
              <a:ext uri="{FF2B5EF4-FFF2-40B4-BE49-F238E27FC236}">
                <a16:creationId xmlns:a16="http://schemas.microsoft.com/office/drawing/2014/main" id="{22FFEC44-5F54-4198-86E6-7D75CAB1F261}"/>
              </a:ext>
            </a:extLst>
          </p:cNvPr>
          <p:cNvSpPr>
            <a:spLocks noGrp="1"/>
          </p:cNvSpPr>
          <p:nvPr>
            <p:ph type="sldNum" sz="quarter" idx="12"/>
          </p:nvPr>
        </p:nvSpPr>
        <p:spPr/>
        <p:txBody>
          <a:bodyPr/>
          <a:lstStyle/>
          <a:p>
            <a:endParaRPr lang="en-GB"/>
          </a:p>
        </p:txBody>
      </p:sp>
      <p:graphicFrame>
        <p:nvGraphicFramePr>
          <p:cNvPr id="9" name="Table 9">
            <a:extLst>
              <a:ext uri="{FF2B5EF4-FFF2-40B4-BE49-F238E27FC236}">
                <a16:creationId xmlns:a16="http://schemas.microsoft.com/office/drawing/2014/main" id="{3CA9EFD8-3A89-4B68-B166-3075D8C36ACD}"/>
              </a:ext>
            </a:extLst>
          </p:cNvPr>
          <p:cNvGraphicFramePr>
            <a:graphicFrameLocks noGrp="1"/>
          </p:cNvGraphicFramePr>
          <p:nvPr/>
        </p:nvGraphicFramePr>
        <p:xfrm>
          <a:off x="1651000" y="1633592"/>
          <a:ext cx="6603999" cy="4136688"/>
        </p:xfrm>
        <a:graphic>
          <a:graphicData uri="http://schemas.openxmlformats.org/drawingml/2006/table">
            <a:tbl>
              <a:tblPr firstRow="1" bandRow="1">
                <a:tableStyleId>{5C22544A-7EE6-4342-B048-85BDC9FD1C3A}</a:tableStyleId>
              </a:tblPr>
              <a:tblGrid>
                <a:gridCol w="2201333">
                  <a:extLst>
                    <a:ext uri="{9D8B030D-6E8A-4147-A177-3AD203B41FA5}">
                      <a16:colId xmlns:a16="http://schemas.microsoft.com/office/drawing/2014/main" val="1916800607"/>
                    </a:ext>
                  </a:extLst>
                </a:gridCol>
                <a:gridCol w="2201333">
                  <a:extLst>
                    <a:ext uri="{9D8B030D-6E8A-4147-A177-3AD203B41FA5}">
                      <a16:colId xmlns:a16="http://schemas.microsoft.com/office/drawing/2014/main" val="1156499323"/>
                    </a:ext>
                  </a:extLst>
                </a:gridCol>
                <a:gridCol w="2201333">
                  <a:extLst>
                    <a:ext uri="{9D8B030D-6E8A-4147-A177-3AD203B41FA5}">
                      <a16:colId xmlns:a16="http://schemas.microsoft.com/office/drawing/2014/main" val="2826478059"/>
                    </a:ext>
                  </a:extLst>
                </a:gridCol>
              </a:tblGrid>
              <a:tr h="1911648">
                <a:tc gridSpan="3">
                  <a:txBody>
                    <a:bodyPr/>
                    <a:lstStyle/>
                    <a:p>
                      <a:pPr algn="ctr"/>
                      <a:r>
                        <a:rPr lang="en-GB" sz="4800" dirty="0">
                          <a:solidFill>
                            <a:schemeClr val="tx1"/>
                          </a:solidFill>
                        </a:rPr>
                        <a:t>THE WHOLE WORLD</a:t>
                      </a:r>
                    </a:p>
                  </a:txBody>
                  <a:tcPr>
                    <a:solidFill>
                      <a:srgbClr val="00B0F0"/>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492177988"/>
                  </a:ext>
                </a:extLst>
              </a:tr>
              <a:tr h="2169760">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ar-AE" sz="2000" b="1"/>
                        <a:t>دار الإسلام</a:t>
                      </a:r>
                      <a:endParaRPr lang="en-GB" sz="2000" b="1"/>
                    </a:p>
                    <a:p>
                      <a:pPr marL="0" marR="0" lvl="0" indent="0" algn="ctr" defTabSz="371475" rtl="0" eaLnBrk="1" fontAlgn="auto" latinLnBrk="0" hangingPunct="1">
                        <a:lnSpc>
                          <a:spcPct val="100000"/>
                        </a:lnSpc>
                        <a:spcBef>
                          <a:spcPts val="0"/>
                        </a:spcBef>
                        <a:spcAft>
                          <a:spcPts val="0"/>
                        </a:spcAft>
                        <a:buClrTx/>
                        <a:buSzTx/>
                        <a:buFontTx/>
                        <a:buNone/>
                        <a:tabLst/>
                        <a:defRPr/>
                      </a:pPr>
                      <a:endParaRPr lang="en-GB" sz="2000" b="1"/>
                    </a:p>
                    <a:p>
                      <a:pPr marL="0" marR="0" lvl="0" indent="0" algn="ctr" defTabSz="371475" rtl="0" eaLnBrk="1" fontAlgn="auto" latinLnBrk="0" hangingPunct="1">
                        <a:lnSpc>
                          <a:spcPct val="100000"/>
                        </a:lnSpc>
                        <a:spcBef>
                          <a:spcPts val="0"/>
                        </a:spcBef>
                        <a:spcAft>
                          <a:spcPts val="0"/>
                        </a:spcAft>
                        <a:buClrTx/>
                        <a:buSzTx/>
                        <a:buFontTx/>
                        <a:buNone/>
                        <a:tabLst/>
                        <a:defRPr/>
                      </a:pPr>
                      <a:r>
                        <a:rPr lang="en-GB" sz="2000" b="1" i="1"/>
                        <a:t>DAR AL-ISLAM</a:t>
                      </a:r>
                    </a:p>
                    <a:p>
                      <a:pPr algn="ctr"/>
                      <a:endParaRPr lang="en-GB" sz="2000" b="1"/>
                    </a:p>
                  </a:txBody>
                  <a:tcPr>
                    <a:solidFill>
                      <a:srgbClr val="00B050"/>
                    </a:solidFill>
                  </a:tcPr>
                </a:tc>
                <a:tc>
                  <a:txBody>
                    <a:bodyPr/>
                    <a:lstStyle/>
                    <a:p>
                      <a:pPr algn="ctr"/>
                      <a:r>
                        <a:rPr lang="ar-AE" sz="2000" b="1" i="0"/>
                        <a:t>دار مركّب</a:t>
                      </a:r>
                      <a:endParaRPr lang="en-GB" sz="2000" b="1" i="0"/>
                    </a:p>
                    <a:p>
                      <a:pPr algn="ctr"/>
                      <a:r>
                        <a:rPr lang="en-GB" sz="2000" b="1" i="1"/>
                        <a:t>DAR MURAKKAB</a:t>
                      </a:r>
                    </a:p>
                    <a:p>
                      <a:pPr algn="ctr"/>
                      <a:endParaRPr lang="en-GB" sz="2000" b="1"/>
                    </a:p>
                    <a:p>
                      <a:pPr algn="ctr"/>
                      <a:r>
                        <a:rPr lang="en-GB" sz="2000" b="1"/>
                        <a:t>(COMPOUND / COMPOSITE LAND)</a:t>
                      </a:r>
                    </a:p>
                  </a:txBody>
                  <a:tcPr>
                    <a:solidFill>
                      <a:srgbClr val="92D050"/>
                    </a:solidFill>
                  </a:tcPr>
                </a:tc>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ar-AE" sz="2000" b="1" dirty="0"/>
                        <a:t>دار الكفر</a:t>
                      </a:r>
                      <a:endParaRPr lang="en-GB" sz="2000" b="1" dirty="0"/>
                    </a:p>
                    <a:p>
                      <a:pPr algn="ctr"/>
                      <a:endParaRPr lang="en-GB" sz="2000" b="1" dirty="0"/>
                    </a:p>
                    <a:p>
                      <a:pPr algn="ctr"/>
                      <a:r>
                        <a:rPr lang="en-GB" sz="2000" b="1" i="1" dirty="0"/>
                        <a:t>DAR AL-KUFR</a:t>
                      </a:r>
                    </a:p>
                  </a:txBody>
                  <a:tcPr>
                    <a:solidFill>
                      <a:srgbClr val="FFC000"/>
                    </a:solidFill>
                  </a:tcPr>
                </a:tc>
                <a:extLst>
                  <a:ext uri="{0D108BD9-81ED-4DB2-BD59-A6C34878D82A}">
                    <a16:rowId xmlns:a16="http://schemas.microsoft.com/office/drawing/2014/main" val="2590565799"/>
                  </a:ext>
                </a:extLst>
              </a:tr>
            </a:tbl>
          </a:graphicData>
        </a:graphic>
      </p:graphicFrame>
      <p:sp>
        <p:nvSpPr>
          <p:cNvPr id="6" name="Title 1">
            <a:extLst>
              <a:ext uri="{FF2B5EF4-FFF2-40B4-BE49-F238E27FC236}">
                <a16:creationId xmlns:a16="http://schemas.microsoft.com/office/drawing/2014/main" id="{B19C2BE5-A083-46C1-91AD-76739CB1C8FA}"/>
              </a:ext>
            </a:extLst>
          </p:cNvPr>
          <p:cNvSpPr txBox="1">
            <a:spLocks/>
          </p:cNvSpPr>
          <p:nvPr/>
        </p:nvSpPr>
        <p:spPr>
          <a:xfrm>
            <a:off x="432000" y="5715000"/>
            <a:ext cx="9108000" cy="1143000"/>
          </a:xfrm>
          <a:prstGeom prst="rect">
            <a:avLst/>
          </a:prstGeom>
        </p:spPr>
        <p:txBody>
          <a:bodyPr vert="horz" lIns="0" tIns="0" rIns="0" bIns="0" rtlCol="0" anchor="t">
            <a:noAutofit/>
          </a:bodyPr>
          <a:lstStyle>
            <a:lvl1pPr algn="l" defTabSz="371475" rtl="0" eaLnBrk="1" latinLnBrk="0" hangingPunct="1">
              <a:spcBef>
                <a:spcPct val="0"/>
              </a:spcBef>
              <a:buNone/>
              <a:defRPr sz="2844" kern="1200">
                <a:solidFill>
                  <a:schemeClr val="tx1"/>
                </a:solidFill>
                <a:latin typeface="+mj-lt"/>
                <a:ea typeface="+mj-ea"/>
                <a:cs typeface="+mj-cs"/>
              </a:defRPr>
            </a:lvl1pPr>
          </a:lstStyle>
          <a:p>
            <a:pPr algn="ctr"/>
            <a:endParaRPr lang="en-GB" b="1">
              <a:solidFill>
                <a:srgbClr val="0070C0"/>
              </a:solidFill>
            </a:endParaRPr>
          </a:p>
          <a:p>
            <a:pPr algn="ctr"/>
            <a:r>
              <a:rPr lang="en-GB" b="1">
                <a:solidFill>
                  <a:srgbClr val="0070C0"/>
                </a:solidFill>
              </a:rPr>
              <a:t>IBN TAYMIYYAH, </a:t>
            </a:r>
            <a:r>
              <a:rPr lang="en-GB" b="1" i="1">
                <a:solidFill>
                  <a:srgbClr val="0070C0"/>
                </a:solidFill>
              </a:rPr>
              <a:t>THE MARDIN FATWA</a:t>
            </a:r>
            <a:endParaRPr lang="en-GB" b="1">
              <a:solidFill>
                <a:srgbClr val="0070C0"/>
              </a:solidFill>
            </a:endParaRPr>
          </a:p>
        </p:txBody>
      </p:sp>
    </p:spTree>
    <p:extLst>
      <p:ext uri="{BB962C8B-B14F-4D97-AF65-F5344CB8AC3E}">
        <p14:creationId xmlns:p14="http://schemas.microsoft.com/office/powerpoint/2010/main" val="26025687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5A99-EB8C-4F08-A39B-7132C938BDEC}"/>
              </a:ext>
            </a:extLst>
          </p:cNvPr>
          <p:cNvSpPr>
            <a:spLocks noGrp="1"/>
          </p:cNvSpPr>
          <p:nvPr>
            <p:ph type="ctrTitle"/>
          </p:nvPr>
        </p:nvSpPr>
        <p:spPr>
          <a:xfrm>
            <a:off x="432000" y="288002"/>
            <a:ext cx="8906310" cy="437684"/>
          </a:xfrm>
        </p:spPr>
        <p:txBody>
          <a:bodyPr/>
          <a:lstStyle/>
          <a:p>
            <a:pPr algn="ctr"/>
            <a:r>
              <a:rPr lang="en-GB" b="1">
                <a:solidFill>
                  <a:srgbClr val="00B050"/>
                </a:solidFill>
              </a:rPr>
              <a:t>MAINSTREAM ISLAM’S VIEW OF THE WORLD</a:t>
            </a:r>
          </a:p>
        </p:txBody>
      </p:sp>
      <p:graphicFrame>
        <p:nvGraphicFramePr>
          <p:cNvPr id="3" name="Table 3">
            <a:extLst>
              <a:ext uri="{FF2B5EF4-FFF2-40B4-BE49-F238E27FC236}">
                <a16:creationId xmlns:a16="http://schemas.microsoft.com/office/drawing/2014/main" id="{6BC9C949-B53D-40FE-AC24-9D8065996FCF}"/>
              </a:ext>
            </a:extLst>
          </p:cNvPr>
          <p:cNvGraphicFramePr>
            <a:graphicFrameLocks noGrp="1"/>
          </p:cNvGraphicFramePr>
          <p:nvPr>
            <p:extLst>
              <p:ext uri="{D42A27DB-BD31-4B8C-83A1-F6EECF244321}">
                <p14:modId xmlns:p14="http://schemas.microsoft.com/office/powerpoint/2010/main" val="1322917727"/>
              </p:ext>
            </p:extLst>
          </p:nvPr>
        </p:nvGraphicFramePr>
        <p:xfrm>
          <a:off x="567690" y="791729"/>
          <a:ext cx="8770620" cy="6054446"/>
        </p:xfrm>
        <a:graphic>
          <a:graphicData uri="http://schemas.openxmlformats.org/drawingml/2006/table">
            <a:tbl>
              <a:tblPr firstRow="1" bandRow="1">
                <a:tableStyleId>{5C22544A-7EE6-4342-B048-85BDC9FD1C3A}</a:tableStyleId>
              </a:tblPr>
              <a:tblGrid>
                <a:gridCol w="2192655">
                  <a:extLst>
                    <a:ext uri="{9D8B030D-6E8A-4147-A177-3AD203B41FA5}">
                      <a16:colId xmlns:a16="http://schemas.microsoft.com/office/drawing/2014/main" val="152994019"/>
                    </a:ext>
                  </a:extLst>
                </a:gridCol>
                <a:gridCol w="2192655">
                  <a:extLst>
                    <a:ext uri="{9D8B030D-6E8A-4147-A177-3AD203B41FA5}">
                      <a16:colId xmlns:a16="http://schemas.microsoft.com/office/drawing/2014/main" val="1491260480"/>
                    </a:ext>
                  </a:extLst>
                </a:gridCol>
                <a:gridCol w="2192655">
                  <a:extLst>
                    <a:ext uri="{9D8B030D-6E8A-4147-A177-3AD203B41FA5}">
                      <a16:colId xmlns:a16="http://schemas.microsoft.com/office/drawing/2014/main" val="339779804"/>
                    </a:ext>
                  </a:extLst>
                </a:gridCol>
                <a:gridCol w="2192655">
                  <a:extLst>
                    <a:ext uri="{9D8B030D-6E8A-4147-A177-3AD203B41FA5}">
                      <a16:colId xmlns:a16="http://schemas.microsoft.com/office/drawing/2014/main" val="4062473389"/>
                    </a:ext>
                  </a:extLst>
                </a:gridCol>
              </a:tblGrid>
              <a:tr h="1335583">
                <a:tc gridSpan="4">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GB" sz="6600" dirty="0">
                          <a:solidFill>
                            <a:schemeClr val="tx1"/>
                          </a:solidFill>
                        </a:rPr>
                        <a:t>THE WHOLE WORLD</a:t>
                      </a:r>
                    </a:p>
                  </a:txBody>
                  <a:tcPr>
                    <a:solidFill>
                      <a:srgbClr val="00B0F0"/>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133861323"/>
                  </a:ext>
                </a:extLst>
              </a:tr>
              <a:tr h="1335583">
                <a:tc gridSpan="4">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ar-AE" sz="2400" b="1" i="0">
                          <a:solidFill>
                            <a:schemeClr val="tx1"/>
                          </a:solidFill>
                        </a:rPr>
                        <a:t>دار المواطنة</a:t>
                      </a:r>
                      <a:endParaRPr lang="en-GB" sz="2400" b="1" i="0">
                        <a:solidFill>
                          <a:schemeClr val="tx1"/>
                        </a:solidFill>
                      </a:endParaRPr>
                    </a:p>
                    <a:p>
                      <a:pPr marL="0" marR="0" lvl="0" indent="0" algn="ctr" defTabSz="371475" rtl="0" eaLnBrk="1" fontAlgn="auto" latinLnBrk="0" hangingPunct="1">
                        <a:lnSpc>
                          <a:spcPct val="100000"/>
                        </a:lnSpc>
                        <a:spcBef>
                          <a:spcPts val="0"/>
                        </a:spcBef>
                        <a:spcAft>
                          <a:spcPts val="0"/>
                        </a:spcAft>
                        <a:buClrTx/>
                        <a:buSzTx/>
                        <a:buFontTx/>
                        <a:buNone/>
                        <a:tabLst/>
                        <a:defRPr/>
                      </a:pPr>
                      <a:r>
                        <a:rPr lang="en-GB" sz="2400" b="1" i="1">
                          <a:solidFill>
                            <a:schemeClr val="tx1"/>
                          </a:solidFill>
                        </a:rPr>
                        <a:t>DAR AL-MUWATANAH </a:t>
                      </a:r>
                    </a:p>
                    <a:p>
                      <a:pPr marL="0" marR="0" lvl="0" indent="0" algn="ctr" defTabSz="371475" rtl="0" eaLnBrk="1" fontAlgn="auto" latinLnBrk="0" hangingPunct="1">
                        <a:lnSpc>
                          <a:spcPct val="100000"/>
                        </a:lnSpc>
                        <a:spcBef>
                          <a:spcPts val="0"/>
                        </a:spcBef>
                        <a:spcAft>
                          <a:spcPts val="0"/>
                        </a:spcAft>
                        <a:buClrTx/>
                        <a:buSzTx/>
                        <a:buFontTx/>
                        <a:buNone/>
                        <a:tabLst/>
                        <a:defRPr/>
                      </a:pPr>
                      <a:r>
                        <a:rPr lang="en-GB" sz="2400" b="1" i="0">
                          <a:solidFill>
                            <a:schemeClr val="tx1"/>
                          </a:solidFill>
                        </a:rPr>
                        <a:t>(LANDS OF CITIZENSHIP: MODERN NATION-STATES)</a:t>
                      </a:r>
                      <a:endParaRPr lang="en-GB" sz="2400" b="1" i="1">
                        <a:solidFill>
                          <a:schemeClr val="tx1"/>
                        </a:solidFill>
                      </a:endParaRPr>
                    </a:p>
                  </a:txBody>
                  <a:tcPr>
                    <a:solidFill>
                      <a:schemeClr val="accent5">
                        <a:lumMod val="25000"/>
                        <a:lumOff val="7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267451442"/>
                  </a:ext>
                </a:extLst>
              </a:tr>
              <a:tr h="1335583">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GB" sz="1600" b="1" i="1">
                          <a:solidFill>
                            <a:schemeClr val="tx1"/>
                          </a:solidFill>
                        </a:rPr>
                        <a:t>DAR AL-MUWATANAH </a:t>
                      </a:r>
                    </a:p>
                    <a:p>
                      <a:pPr algn="ctr"/>
                      <a:endParaRPr lang="en-GB" b="1"/>
                    </a:p>
                    <a:p>
                      <a:pPr algn="ctr"/>
                      <a:r>
                        <a:rPr lang="en-GB" b="1"/>
                        <a:t>(NATION-STATE)</a:t>
                      </a:r>
                    </a:p>
                  </a:txBody>
                  <a:tcPr>
                    <a:solidFill>
                      <a:srgbClr val="00B0F0"/>
                    </a:solidFill>
                  </a:tcPr>
                </a:tc>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GB" sz="1600" b="1" i="1">
                          <a:solidFill>
                            <a:schemeClr val="tx1"/>
                          </a:solidFill>
                        </a:rPr>
                        <a:t>DAR AL-MUWATANAH </a:t>
                      </a:r>
                    </a:p>
                    <a:p>
                      <a:pPr algn="ctr"/>
                      <a:endParaRPr lang="en-GB" b="1"/>
                    </a:p>
                    <a:p>
                      <a:pPr marL="0" marR="0" lvl="0" indent="0" algn="ctr" defTabSz="371475" rtl="0" eaLnBrk="1" fontAlgn="auto" latinLnBrk="0" hangingPunct="1">
                        <a:lnSpc>
                          <a:spcPct val="100000"/>
                        </a:lnSpc>
                        <a:spcBef>
                          <a:spcPts val="0"/>
                        </a:spcBef>
                        <a:spcAft>
                          <a:spcPts val="0"/>
                        </a:spcAft>
                        <a:buClrTx/>
                        <a:buSzTx/>
                        <a:buFontTx/>
                        <a:buNone/>
                        <a:tabLst/>
                        <a:defRPr/>
                      </a:pPr>
                      <a:r>
                        <a:rPr lang="en-GB" b="1"/>
                        <a:t>(NATION-STATE)</a:t>
                      </a:r>
                    </a:p>
                    <a:p>
                      <a:pPr algn="ctr"/>
                      <a:endParaRPr lang="en-GB" b="1"/>
                    </a:p>
                  </a:txBody>
                  <a:tcPr>
                    <a:solidFill>
                      <a:srgbClr val="00B0F0"/>
                    </a:solidFill>
                  </a:tcPr>
                </a:tc>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GB" sz="1600" b="1" i="1">
                          <a:solidFill>
                            <a:schemeClr val="tx1"/>
                          </a:solidFill>
                        </a:rPr>
                        <a:t>DAR AL-MUWATANAH </a:t>
                      </a:r>
                    </a:p>
                    <a:p>
                      <a:pPr algn="ctr"/>
                      <a:endParaRPr lang="en-GB" b="1"/>
                    </a:p>
                    <a:p>
                      <a:pPr marL="0" marR="0" lvl="0" indent="0" algn="ctr" defTabSz="371475" rtl="0" eaLnBrk="1" fontAlgn="auto" latinLnBrk="0" hangingPunct="1">
                        <a:lnSpc>
                          <a:spcPct val="100000"/>
                        </a:lnSpc>
                        <a:spcBef>
                          <a:spcPts val="0"/>
                        </a:spcBef>
                        <a:spcAft>
                          <a:spcPts val="0"/>
                        </a:spcAft>
                        <a:buClrTx/>
                        <a:buSzTx/>
                        <a:buFontTx/>
                        <a:buNone/>
                        <a:tabLst/>
                        <a:defRPr/>
                      </a:pPr>
                      <a:r>
                        <a:rPr lang="en-GB" b="1"/>
                        <a:t>(NATION-STATE)</a:t>
                      </a:r>
                    </a:p>
                    <a:p>
                      <a:pPr algn="ctr"/>
                      <a:endParaRPr lang="en-GB" b="1"/>
                    </a:p>
                  </a:txBody>
                  <a:tcPr>
                    <a:solidFill>
                      <a:srgbClr val="00B0F0"/>
                    </a:solidFill>
                  </a:tcPr>
                </a:tc>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GB" sz="1600" b="1" i="1">
                          <a:solidFill>
                            <a:schemeClr val="tx1"/>
                          </a:solidFill>
                        </a:rPr>
                        <a:t>DAR AL-MUWATANAH </a:t>
                      </a:r>
                    </a:p>
                    <a:p>
                      <a:pPr algn="ctr"/>
                      <a:endParaRPr lang="en-GB" b="1"/>
                    </a:p>
                    <a:p>
                      <a:pPr marL="0" marR="0" lvl="0" indent="0" algn="ctr" defTabSz="371475" rtl="0" eaLnBrk="1" fontAlgn="auto" latinLnBrk="0" hangingPunct="1">
                        <a:lnSpc>
                          <a:spcPct val="100000"/>
                        </a:lnSpc>
                        <a:spcBef>
                          <a:spcPts val="0"/>
                        </a:spcBef>
                        <a:spcAft>
                          <a:spcPts val="0"/>
                        </a:spcAft>
                        <a:buClrTx/>
                        <a:buSzTx/>
                        <a:buFontTx/>
                        <a:buNone/>
                        <a:tabLst/>
                        <a:defRPr/>
                      </a:pPr>
                      <a:r>
                        <a:rPr lang="en-GB" b="1"/>
                        <a:t>(NATION-STATE)</a:t>
                      </a:r>
                    </a:p>
                    <a:p>
                      <a:pPr algn="ctr"/>
                      <a:endParaRPr lang="en-GB" b="1"/>
                    </a:p>
                  </a:txBody>
                  <a:tcPr>
                    <a:solidFill>
                      <a:srgbClr val="00B0F0"/>
                    </a:solidFill>
                  </a:tcPr>
                </a:tc>
                <a:extLst>
                  <a:ext uri="{0D108BD9-81ED-4DB2-BD59-A6C34878D82A}">
                    <a16:rowId xmlns:a16="http://schemas.microsoft.com/office/drawing/2014/main" val="3948264135"/>
                  </a:ext>
                </a:extLst>
              </a:tr>
              <a:tr h="1335583">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ar-AE" sz="1600" b="1"/>
                        <a:t>دار الإسلام</a:t>
                      </a:r>
                      <a:endParaRPr lang="en-GB" sz="1600" b="1"/>
                    </a:p>
                    <a:p>
                      <a:pPr algn="ctr"/>
                      <a:endParaRPr lang="en-GB" b="1" i="1"/>
                    </a:p>
                    <a:p>
                      <a:pPr algn="ctr"/>
                      <a:r>
                        <a:rPr lang="en-GB" b="1" i="1"/>
                        <a:t>DAR AL-ISLAM</a:t>
                      </a:r>
                    </a:p>
                    <a:p>
                      <a:pPr algn="ctr"/>
                      <a:endParaRPr lang="en-GB" b="1" i="1"/>
                    </a:p>
                    <a:p>
                      <a:pPr algn="ctr"/>
                      <a:r>
                        <a:rPr lang="en-GB" b="1" i="0"/>
                        <a:t>(MUSLIM-MAJORITY)</a:t>
                      </a:r>
                    </a:p>
                  </a:txBody>
                  <a:tcPr>
                    <a:solidFill>
                      <a:srgbClr val="00B050"/>
                    </a:solidFill>
                  </a:tcPr>
                </a:tc>
                <a:tc>
                  <a:txBody>
                    <a:bodyPr/>
                    <a:lstStyle/>
                    <a:p>
                      <a:pPr algn="ctr"/>
                      <a:r>
                        <a:rPr lang="ar-AE" b="1" i="0"/>
                        <a:t>دار مركّب</a:t>
                      </a:r>
                      <a:endParaRPr lang="en-GB" b="1" i="0"/>
                    </a:p>
                    <a:p>
                      <a:pPr algn="ctr"/>
                      <a:endParaRPr lang="en-GB" b="1" i="1"/>
                    </a:p>
                    <a:p>
                      <a:pPr algn="ctr"/>
                      <a:r>
                        <a:rPr lang="en-GB" b="1" i="1"/>
                        <a:t>DAR MURAKKAB</a:t>
                      </a:r>
                    </a:p>
                    <a:p>
                      <a:pPr algn="ctr"/>
                      <a:endParaRPr lang="en-GB" b="1" i="1"/>
                    </a:p>
                    <a:p>
                      <a:pPr algn="ctr"/>
                      <a:r>
                        <a:rPr lang="en-GB" b="1" i="0"/>
                        <a:t>(FEDERAL STATE</a:t>
                      </a:r>
                    </a:p>
                    <a:p>
                      <a:pPr algn="ctr"/>
                      <a:r>
                        <a:rPr lang="en-GB" b="1" i="0"/>
                        <a:t>e.g. Nigeria)</a:t>
                      </a:r>
                    </a:p>
                  </a:txBody>
                  <a:tcPr>
                    <a:solidFill>
                      <a:srgbClr val="92D050"/>
                    </a:solidFill>
                  </a:tcPr>
                </a:tc>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ar-AE" sz="1600" b="1"/>
                        <a:t>دار الصلح</a:t>
                      </a:r>
                      <a:endParaRPr lang="en-GB" sz="1600" b="1"/>
                    </a:p>
                    <a:p>
                      <a:pPr algn="ctr"/>
                      <a:endParaRPr lang="en-GB" b="1" i="1"/>
                    </a:p>
                    <a:p>
                      <a:pPr algn="ctr"/>
                      <a:r>
                        <a:rPr lang="en-GB" b="1" i="1"/>
                        <a:t>DAR AL-SULH</a:t>
                      </a:r>
                    </a:p>
                    <a:p>
                      <a:pPr algn="ctr"/>
                      <a:endParaRPr lang="en-GB" b="1" i="1"/>
                    </a:p>
                    <a:p>
                      <a:pPr algn="ctr"/>
                      <a:r>
                        <a:rPr lang="en-GB" b="1" i="0"/>
                        <a:t>(REST OF THE WORLD)</a:t>
                      </a:r>
                    </a:p>
                  </a:txBody>
                  <a:tcPr>
                    <a:solidFill>
                      <a:srgbClr val="FFC000"/>
                    </a:solidFill>
                  </a:tcPr>
                </a:tc>
                <a:tc>
                  <a:txBody>
                    <a:bodyPr/>
                    <a:lstStyle/>
                    <a:p>
                      <a:pPr algn="ctr"/>
                      <a:r>
                        <a:rPr lang="ar-AE" sz="1600" b="1" dirty="0"/>
                        <a:t>دار الحرب</a:t>
                      </a:r>
                      <a:endParaRPr lang="en-GB" b="1" i="1" dirty="0"/>
                    </a:p>
                    <a:p>
                      <a:pPr algn="ctr"/>
                      <a:endParaRPr lang="en-GB" b="1" i="1" dirty="0"/>
                    </a:p>
                    <a:p>
                      <a:pPr algn="ctr"/>
                      <a:r>
                        <a:rPr lang="en-GB" b="1" i="1" dirty="0"/>
                        <a:t>DAR AL-HARB</a:t>
                      </a:r>
                    </a:p>
                    <a:p>
                      <a:pPr algn="ctr"/>
                      <a:endParaRPr lang="en-GB" b="1" i="1" dirty="0"/>
                    </a:p>
                    <a:p>
                      <a:pPr algn="ctr"/>
                      <a:r>
                        <a:rPr lang="en-GB" b="1" i="0" dirty="0"/>
                        <a:t>(A COUNTRY AT WAR WITH KENYA)</a:t>
                      </a:r>
                    </a:p>
                  </a:txBody>
                  <a:tcPr>
                    <a:solidFill>
                      <a:srgbClr val="FF0000"/>
                    </a:solidFill>
                  </a:tcPr>
                </a:tc>
                <a:extLst>
                  <a:ext uri="{0D108BD9-81ED-4DB2-BD59-A6C34878D82A}">
                    <a16:rowId xmlns:a16="http://schemas.microsoft.com/office/drawing/2014/main" val="389338315"/>
                  </a:ext>
                </a:extLst>
              </a:tr>
            </a:tbl>
          </a:graphicData>
        </a:graphic>
      </p:graphicFrame>
    </p:spTree>
    <p:extLst>
      <p:ext uri="{BB962C8B-B14F-4D97-AF65-F5344CB8AC3E}">
        <p14:creationId xmlns:p14="http://schemas.microsoft.com/office/powerpoint/2010/main" val="2987816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19504-41E3-4F06-A3AA-43F52808C480}"/>
              </a:ext>
            </a:extLst>
          </p:cNvPr>
          <p:cNvSpPr>
            <a:spLocks noGrp="1"/>
          </p:cNvSpPr>
          <p:nvPr>
            <p:ph type="title"/>
          </p:nvPr>
        </p:nvSpPr>
        <p:spPr>
          <a:xfrm>
            <a:off x="838200" y="116632"/>
            <a:ext cx="8229600" cy="1296144"/>
          </a:xfrm>
        </p:spPr>
        <p:txBody>
          <a:bodyPr/>
          <a:lstStyle/>
          <a:p>
            <a:r>
              <a:rPr lang="en-US" b="1" dirty="0"/>
              <a:t>Sheikh Abdullah bin Bayyah on modern nation-states, e.g. Nigeria</a:t>
            </a:r>
          </a:p>
        </p:txBody>
      </p:sp>
      <p:sp>
        <p:nvSpPr>
          <p:cNvPr id="4" name="Content Placeholder 3">
            <a:extLst>
              <a:ext uri="{FF2B5EF4-FFF2-40B4-BE49-F238E27FC236}">
                <a16:creationId xmlns:a16="http://schemas.microsoft.com/office/drawing/2014/main" id="{887E14B5-5811-4E3E-8EDD-B6BC39938398}"/>
              </a:ext>
            </a:extLst>
          </p:cNvPr>
          <p:cNvSpPr>
            <a:spLocks noGrp="1"/>
          </p:cNvSpPr>
          <p:nvPr>
            <p:ph idx="1"/>
          </p:nvPr>
        </p:nvSpPr>
        <p:spPr>
          <a:xfrm>
            <a:off x="838200" y="1340768"/>
            <a:ext cx="8229600" cy="4861716"/>
          </a:xfrm>
          <a:prstGeom prst="rect">
            <a:avLst/>
          </a:prstGeom>
        </p:spPr>
        <p:txBody>
          <a:bodyPr>
            <a:spAutoFit/>
          </a:bodyPr>
          <a:lstStyle/>
          <a:p>
            <a:pPr>
              <a:lnSpc>
                <a:spcPct val="115000"/>
              </a:lnSpc>
              <a:spcAft>
                <a:spcPts val="1000"/>
              </a:spcAft>
            </a:pPr>
            <a:r>
              <a:rPr lang="en-GB" sz="2400" dirty="0">
                <a:latin typeface="Times New Roman" panose="02020603050405020304" pitchFamily="18" charset="0"/>
                <a:ea typeface="Times New Roman" panose="02020603050405020304" pitchFamily="18" charset="0"/>
              </a:rPr>
              <a:t>Ibn Bayyah: “The land of Islam (</a:t>
            </a:r>
            <a:r>
              <a:rPr lang="en-GB" sz="2400" i="1" dirty="0" err="1">
                <a:latin typeface="Times New Roman" panose="02020603050405020304" pitchFamily="18" charset="0"/>
                <a:ea typeface="Times New Roman" panose="02020603050405020304" pitchFamily="18" charset="0"/>
              </a:rPr>
              <a:t>dar</a:t>
            </a:r>
            <a:r>
              <a:rPr lang="en-GB" sz="2400" i="1" dirty="0">
                <a:latin typeface="Times New Roman" panose="02020603050405020304" pitchFamily="18" charset="0"/>
                <a:ea typeface="Times New Roman" panose="02020603050405020304" pitchFamily="18" charset="0"/>
              </a:rPr>
              <a:t> al-Islam</a:t>
            </a:r>
            <a:r>
              <a:rPr lang="en-GB" sz="2400" dirty="0">
                <a:latin typeface="Times New Roman" panose="02020603050405020304" pitchFamily="18" charset="0"/>
                <a:ea typeface="Times New Roman" panose="02020603050405020304" pitchFamily="18" charset="0"/>
              </a:rPr>
              <a:t>) is every state having a Muslim majority or Muslim rulers, even if they do not implement some Sharia rulings.  The land of non-Muslims </a:t>
            </a:r>
            <a:r>
              <a:rPr lang="en-GB" sz="2400" i="1" dirty="0">
                <a:latin typeface="Times New Roman" panose="02020603050405020304" pitchFamily="18" charset="0"/>
                <a:ea typeface="Times New Roman" panose="02020603050405020304" pitchFamily="18" charset="0"/>
              </a:rPr>
              <a:t>(</a:t>
            </a:r>
            <a:r>
              <a:rPr lang="en-GB" sz="2400" i="1" dirty="0" err="1">
                <a:latin typeface="Times New Roman" panose="02020603050405020304" pitchFamily="18" charset="0"/>
                <a:ea typeface="Times New Roman" panose="02020603050405020304" pitchFamily="18" charset="0"/>
              </a:rPr>
              <a:t>dar</a:t>
            </a:r>
            <a:r>
              <a:rPr lang="en-GB" sz="2400" i="1" dirty="0">
                <a:latin typeface="Times New Roman" panose="02020603050405020304" pitchFamily="18" charset="0"/>
                <a:ea typeface="Times New Roman" panose="02020603050405020304" pitchFamily="18" charset="0"/>
              </a:rPr>
              <a:t> al-kufr)</a:t>
            </a:r>
            <a:r>
              <a:rPr lang="en-GB" sz="2400" dirty="0">
                <a:latin typeface="Times New Roman" panose="02020603050405020304" pitchFamily="18" charset="0"/>
                <a:ea typeface="Times New Roman" panose="02020603050405020304" pitchFamily="18" charset="0"/>
              </a:rPr>
              <a:t> is every state having a non-Muslim majority and non-Muslim rulers.  Compound or composite lands (</a:t>
            </a:r>
            <a:r>
              <a:rPr lang="en-GB" sz="2400" i="1" dirty="0" err="1">
                <a:latin typeface="Times New Roman" panose="02020603050405020304" pitchFamily="18" charset="0"/>
                <a:ea typeface="Times New Roman" panose="02020603050405020304" pitchFamily="18" charset="0"/>
              </a:rPr>
              <a:t>dar</a:t>
            </a:r>
            <a:r>
              <a:rPr lang="en-GB" sz="2400" i="1" dirty="0">
                <a:latin typeface="Times New Roman" panose="02020603050405020304" pitchFamily="18" charset="0"/>
                <a:ea typeface="Times New Roman" panose="02020603050405020304" pitchFamily="18" charset="0"/>
              </a:rPr>
              <a:t> </a:t>
            </a:r>
            <a:r>
              <a:rPr lang="en-GB" sz="2400" i="1" dirty="0" err="1">
                <a:latin typeface="Times New Roman" panose="02020603050405020304" pitchFamily="18" charset="0"/>
                <a:ea typeface="Times New Roman" panose="02020603050405020304" pitchFamily="18" charset="0"/>
              </a:rPr>
              <a:t>murakkab</a:t>
            </a:r>
            <a:r>
              <a:rPr lang="en-GB" sz="2400" dirty="0">
                <a:latin typeface="Times New Roman" panose="02020603050405020304" pitchFamily="18" charset="0"/>
                <a:ea typeface="Times New Roman" panose="02020603050405020304" pitchFamily="18" charset="0"/>
              </a:rPr>
              <a:t>) are exemplified by federal states comprising Muslims and others, where each province has the power to make laws, such as in Nigeria.”</a:t>
            </a:r>
            <a:endParaRPr lang="en-US" sz="2400" dirty="0">
              <a:latin typeface="Calibri" panose="020F0502020204030204" pitchFamily="34" charset="0"/>
              <a:ea typeface="Times New Roman" panose="02020603050405020304" pitchFamily="18" charset="0"/>
            </a:endParaRPr>
          </a:p>
          <a:p>
            <a:pPr>
              <a:spcAft>
                <a:spcPts val="0"/>
              </a:spcAft>
            </a:pPr>
            <a:endParaRPr lang="en-GB" sz="2000" dirty="0">
              <a:latin typeface="Times" panose="02020603050405020304" pitchFamily="18" charset="0"/>
              <a:ea typeface="Times New Roman" panose="02020603050405020304" pitchFamily="18" charset="0"/>
            </a:endParaRPr>
          </a:p>
          <a:p>
            <a:pPr>
              <a:spcAft>
                <a:spcPts val="0"/>
              </a:spcAft>
            </a:pPr>
            <a:r>
              <a:rPr lang="en-GB" sz="2000" dirty="0">
                <a:latin typeface="Times" panose="02020603050405020304" pitchFamily="18" charset="0"/>
                <a:ea typeface="Times New Roman" panose="02020603050405020304" pitchFamily="18" charset="0"/>
              </a:rPr>
              <a:t>Shaykh ‘Abdullah bin Shaykh </a:t>
            </a:r>
            <a:r>
              <a:rPr lang="en-GB" sz="2000" dirty="0" err="1">
                <a:latin typeface="Times" panose="02020603050405020304" pitchFamily="18" charset="0"/>
                <a:ea typeface="Times New Roman" panose="02020603050405020304" pitchFamily="18" charset="0"/>
              </a:rPr>
              <a:t>Mahfuz</a:t>
            </a:r>
            <a:r>
              <a:rPr lang="en-GB" sz="2000" dirty="0">
                <a:latin typeface="Times" panose="02020603050405020304" pitchFamily="18" charset="0"/>
                <a:ea typeface="Times New Roman" panose="02020603050405020304" pitchFamily="18" charset="0"/>
              </a:rPr>
              <a:t> bin Bayyah, </a:t>
            </a:r>
            <a:r>
              <a:rPr lang="en-GB" sz="2000" i="1" dirty="0" err="1">
                <a:latin typeface="Times" panose="02020603050405020304" pitchFamily="18" charset="0"/>
                <a:ea typeface="Times New Roman" panose="02020603050405020304" pitchFamily="18" charset="0"/>
              </a:rPr>
              <a:t>Sina’at</a:t>
            </a:r>
            <a:r>
              <a:rPr lang="en-GB" sz="2000" i="1" dirty="0">
                <a:latin typeface="Times" panose="02020603050405020304" pitchFamily="18" charset="0"/>
                <a:ea typeface="Times New Roman" panose="02020603050405020304" pitchFamily="18" charset="0"/>
              </a:rPr>
              <a:t> al-Fatwa </a:t>
            </a:r>
            <a:r>
              <a:rPr lang="en-GB" sz="2000" dirty="0">
                <a:latin typeface="Times" panose="02020603050405020304" pitchFamily="18" charset="0"/>
                <a:ea typeface="Times New Roman" panose="02020603050405020304" pitchFamily="18" charset="0"/>
              </a:rPr>
              <a:t>[The Crafting of Jurisprudential Rulings], Dar al-Minhaj / Global Centre for Renewal and Guidance, 1428/2007, pp. 280-1</a:t>
            </a:r>
            <a:endParaRPr lang="en-US" sz="2000" dirty="0">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26364380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AD84930-42B9-4607-A635-5C630FAE1DD0}"/>
              </a:ext>
            </a:extLst>
          </p:cNvPr>
          <p:cNvSpPr>
            <a:spLocks noGrp="1"/>
          </p:cNvSpPr>
          <p:nvPr>
            <p:ph type="title"/>
          </p:nvPr>
        </p:nvSpPr>
        <p:spPr>
          <a:xfrm>
            <a:off x="432000" y="288000"/>
            <a:ext cx="9108000" cy="649260"/>
          </a:xfrm>
        </p:spPr>
        <p:txBody>
          <a:bodyPr/>
          <a:lstStyle/>
          <a:p>
            <a:r>
              <a:rPr lang="en-GB" altLang="en-US" b="1" i="1" dirty="0">
                <a:solidFill>
                  <a:srgbClr val="00B050"/>
                </a:solidFill>
              </a:rPr>
              <a:t>Reclaiming Islam for Muslims: 3- Sharia</a:t>
            </a:r>
          </a:p>
        </p:txBody>
      </p:sp>
      <p:sp>
        <p:nvSpPr>
          <p:cNvPr id="3" name="Content Placeholder 2">
            <a:extLst>
              <a:ext uri="{FF2B5EF4-FFF2-40B4-BE49-F238E27FC236}">
                <a16:creationId xmlns:a16="http://schemas.microsoft.com/office/drawing/2014/main" id="{840ED353-5432-4BB8-B876-03DE70897372}"/>
              </a:ext>
            </a:extLst>
          </p:cNvPr>
          <p:cNvSpPr>
            <a:spLocks noGrp="1"/>
          </p:cNvSpPr>
          <p:nvPr>
            <p:ph idx="1"/>
          </p:nvPr>
        </p:nvSpPr>
        <p:spPr>
          <a:xfrm>
            <a:off x="0" y="1120874"/>
            <a:ext cx="9906000" cy="4530725"/>
          </a:xfrm>
        </p:spPr>
        <p:txBody>
          <a:bodyPr/>
          <a:lstStyle/>
          <a:p>
            <a:pPr marL="457200" indent="-457200">
              <a:buFont typeface="Arial" panose="020B0604020202020204" pitchFamily="34" charset="0"/>
              <a:buChar char="•"/>
              <a:defRPr/>
            </a:pPr>
            <a:r>
              <a:rPr lang="en-GB" sz="2800" b="1" dirty="0">
                <a:solidFill>
                  <a:srgbClr val="0070C0"/>
                </a:solidFill>
              </a:rPr>
              <a:t>The </a:t>
            </a:r>
            <a:r>
              <a:rPr lang="en-GB" sz="2800" b="1" i="1" dirty="0">
                <a:solidFill>
                  <a:srgbClr val="0070C0"/>
                </a:solidFill>
              </a:rPr>
              <a:t>Sharia</a:t>
            </a:r>
            <a:r>
              <a:rPr lang="en-GB" sz="2800" b="1" dirty="0">
                <a:solidFill>
                  <a:srgbClr val="0070C0"/>
                </a:solidFill>
              </a:rPr>
              <a:t> (Islamic Ethical Law) is all about wisdom and achieving people’s welfare in this life and the afterlife. It is all about justice, mercy, wisdom, and the common good. Thus, any ruling that replaces justice with injustice, mercy with its opposite, common good with mischief, or wisdom with nonsense, is a ruling that does not belong to the Sharia, even if it is claimed to be so according to some interpretation. </a:t>
            </a:r>
          </a:p>
          <a:p>
            <a:pPr>
              <a:defRPr/>
            </a:pPr>
            <a:endParaRPr lang="en-GB" sz="2800" b="1" dirty="0"/>
          </a:p>
          <a:p>
            <a:pPr>
              <a:defRPr/>
            </a:pPr>
            <a:r>
              <a:rPr lang="en-GB" sz="2800" b="1" dirty="0"/>
              <a:t>– Ibn al-</a:t>
            </a:r>
            <a:r>
              <a:rPr lang="en-GB" sz="2800" b="1" dirty="0" err="1"/>
              <a:t>Qayyim</a:t>
            </a:r>
            <a:r>
              <a:rPr lang="en-GB" sz="2800" b="1" dirty="0"/>
              <a:t> of Damascus, 14th century CE </a:t>
            </a:r>
          </a:p>
          <a:p>
            <a:pPr marL="457200" indent="-457200">
              <a:buFont typeface="Arial" panose="020B0604020202020204" pitchFamily="34" charset="0"/>
              <a:buChar char="•"/>
              <a:defRPr/>
            </a:pPr>
            <a:endParaRPr lang="en-GB" sz="2800" b="1" dirty="0"/>
          </a:p>
        </p:txBody>
      </p:sp>
    </p:spTree>
    <p:extLst>
      <p:ext uri="{BB962C8B-B14F-4D97-AF65-F5344CB8AC3E}">
        <p14:creationId xmlns:p14="http://schemas.microsoft.com/office/powerpoint/2010/main" val="17800217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AD84930-42B9-4607-A635-5C630FAE1DD0}"/>
              </a:ext>
            </a:extLst>
          </p:cNvPr>
          <p:cNvSpPr>
            <a:spLocks noGrp="1"/>
          </p:cNvSpPr>
          <p:nvPr>
            <p:ph type="title"/>
          </p:nvPr>
        </p:nvSpPr>
        <p:spPr>
          <a:xfrm>
            <a:off x="432000" y="288000"/>
            <a:ext cx="9108000" cy="649260"/>
          </a:xfrm>
        </p:spPr>
        <p:txBody>
          <a:bodyPr/>
          <a:lstStyle/>
          <a:p>
            <a:r>
              <a:rPr lang="en-GB" altLang="en-US" b="1" i="1" dirty="0">
                <a:solidFill>
                  <a:srgbClr val="00B050"/>
                </a:solidFill>
              </a:rPr>
              <a:t>Reclaiming Islam for Muslims: 3- Sharia</a:t>
            </a:r>
          </a:p>
        </p:txBody>
      </p:sp>
      <p:sp>
        <p:nvSpPr>
          <p:cNvPr id="3" name="Content Placeholder 2">
            <a:extLst>
              <a:ext uri="{FF2B5EF4-FFF2-40B4-BE49-F238E27FC236}">
                <a16:creationId xmlns:a16="http://schemas.microsoft.com/office/drawing/2014/main" id="{840ED353-5432-4BB8-B876-03DE70897372}"/>
              </a:ext>
            </a:extLst>
          </p:cNvPr>
          <p:cNvSpPr>
            <a:spLocks noGrp="1"/>
          </p:cNvSpPr>
          <p:nvPr>
            <p:ph idx="1"/>
          </p:nvPr>
        </p:nvSpPr>
        <p:spPr>
          <a:xfrm>
            <a:off x="0" y="1120874"/>
            <a:ext cx="9906000" cy="4530725"/>
          </a:xfrm>
        </p:spPr>
        <p:txBody>
          <a:bodyPr/>
          <a:lstStyle/>
          <a:p>
            <a:pPr marL="457200" indent="-457200">
              <a:buFont typeface="Arial" panose="020B0604020202020204" pitchFamily="34" charset="0"/>
              <a:buChar char="•"/>
              <a:defRPr/>
            </a:pPr>
            <a:r>
              <a:rPr lang="en-GB" sz="2800" dirty="0"/>
              <a:t>The focus of </a:t>
            </a:r>
            <a:r>
              <a:rPr lang="en-GB" sz="2800" i="1" dirty="0"/>
              <a:t>Sharia </a:t>
            </a:r>
            <a:r>
              <a:rPr lang="en-GB" sz="2800" dirty="0"/>
              <a:t>should be on ethics (</a:t>
            </a:r>
            <a:r>
              <a:rPr lang="en-GB" sz="2800" i="1" dirty="0" err="1"/>
              <a:t>maqasid</a:t>
            </a:r>
            <a:r>
              <a:rPr lang="en-GB" sz="2800" dirty="0"/>
              <a:t>)</a:t>
            </a:r>
          </a:p>
          <a:p>
            <a:pPr marL="808200" lvl="1" indent="-457200">
              <a:defRPr/>
            </a:pPr>
            <a:r>
              <a:rPr lang="en-GB" sz="2800" dirty="0"/>
              <a:t>Sharia is both ethics (</a:t>
            </a:r>
            <a:r>
              <a:rPr lang="en-GB" sz="2800" i="1" dirty="0" err="1"/>
              <a:t>maqasid</a:t>
            </a:r>
            <a:r>
              <a:rPr lang="en-GB" sz="2800" dirty="0"/>
              <a:t>) &amp; law</a:t>
            </a:r>
          </a:p>
          <a:p>
            <a:pPr>
              <a:defRPr/>
            </a:pPr>
            <a:endParaRPr lang="en-GB" sz="2800" dirty="0"/>
          </a:p>
          <a:p>
            <a:pPr marL="457200" indent="-457200">
              <a:buFont typeface="Arial" panose="020B0604020202020204" pitchFamily="34" charset="0"/>
              <a:buChar char="•"/>
              <a:defRPr/>
            </a:pPr>
            <a:r>
              <a:rPr lang="en-GB" sz="2800" dirty="0"/>
              <a:t>Is Sharia mainly voluntary or state-enforced ?</a:t>
            </a:r>
          </a:p>
          <a:p>
            <a:pPr marL="457200" indent="-457200">
              <a:buFont typeface="Arial" panose="020B0604020202020204" pitchFamily="34" charset="0"/>
              <a:buChar char="•"/>
              <a:defRPr/>
            </a:pPr>
            <a:endParaRPr lang="en-GB" sz="2800" dirty="0"/>
          </a:p>
          <a:p>
            <a:pPr marL="457200" indent="-457200">
              <a:buFont typeface="Arial" panose="020B0604020202020204" pitchFamily="34" charset="0"/>
              <a:buChar char="•"/>
              <a:defRPr/>
            </a:pPr>
            <a:r>
              <a:rPr lang="en-GB" sz="2800" dirty="0"/>
              <a:t>Where there is </a:t>
            </a:r>
            <a:r>
              <a:rPr lang="en-GB" sz="2800" i="1" dirty="0" err="1"/>
              <a:t>ikhtilaf</a:t>
            </a:r>
            <a:r>
              <a:rPr lang="en-GB" sz="2800" i="1" dirty="0"/>
              <a:t> </a:t>
            </a:r>
            <a:r>
              <a:rPr lang="en-GB" sz="2800" dirty="0"/>
              <a:t>(disagreement), may a ruler enforce one particular interpretation of Sharia in state law?</a:t>
            </a:r>
            <a:br>
              <a:rPr lang="en-GB" sz="2800" dirty="0"/>
            </a:br>
            <a:r>
              <a:rPr lang="en-GB" sz="2800" dirty="0"/>
              <a:t>	(e.g. cigarettes, TV, music, beard, niqab, etc.)</a:t>
            </a:r>
          </a:p>
          <a:p>
            <a:pPr marL="457200" indent="-457200">
              <a:buFont typeface="Arial" panose="020B0604020202020204" pitchFamily="34" charset="0"/>
              <a:buChar char="•"/>
              <a:defRPr/>
            </a:pPr>
            <a:endParaRPr lang="en-GB" sz="2800" dirty="0"/>
          </a:p>
          <a:p>
            <a:pPr marL="457200" indent="-457200">
              <a:buFont typeface="Arial" panose="020B0604020202020204" pitchFamily="34" charset="0"/>
              <a:buChar char="•"/>
              <a:defRPr/>
            </a:pPr>
            <a:r>
              <a:rPr lang="en-GB" sz="2800" dirty="0"/>
              <a:t>Imam Malik refused the Caliphs’ request to enforce Al-</a:t>
            </a:r>
            <a:r>
              <a:rPr lang="en-GB" sz="2800" dirty="0" err="1"/>
              <a:t>Muwatta</a:t>
            </a:r>
            <a:r>
              <a:rPr lang="en-GB" sz="2800" dirty="0"/>
              <a:t>’ on everyone</a:t>
            </a:r>
            <a:endParaRPr lang="en-GB" sz="2800" b="1" dirty="0">
              <a:solidFill>
                <a:srgbClr val="00B050"/>
              </a:solidFill>
            </a:endParaRPr>
          </a:p>
        </p:txBody>
      </p:sp>
    </p:spTree>
    <p:extLst>
      <p:ext uri="{BB962C8B-B14F-4D97-AF65-F5344CB8AC3E}">
        <p14:creationId xmlns:p14="http://schemas.microsoft.com/office/powerpoint/2010/main" val="3588587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AD84930-42B9-4607-A635-5C630FAE1DD0}"/>
              </a:ext>
            </a:extLst>
          </p:cNvPr>
          <p:cNvSpPr>
            <a:spLocks noGrp="1"/>
          </p:cNvSpPr>
          <p:nvPr>
            <p:ph type="title"/>
          </p:nvPr>
        </p:nvSpPr>
        <p:spPr>
          <a:xfrm>
            <a:off x="432000" y="288000"/>
            <a:ext cx="9108000" cy="649260"/>
          </a:xfrm>
        </p:spPr>
        <p:txBody>
          <a:bodyPr/>
          <a:lstStyle/>
          <a:p>
            <a:pPr algn="ctr"/>
            <a:r>
              <a:rPr lang="en-GB" altLang="en-US" b="1" i="1" dirty="0">
                <a:solidFill>
                  <a:srgbClr val="00B050"/>
                </a:solidFill>
              </a:rPr>
              <a:t>Reclaiming Islam for Muslims: 4- Jihad</a:t>
            </a:r>
          </a:p>
        </p:txBody>
      </p:sp>
      <p:sp>
        <p:nvSpPr>
          <p:cNvPr id="3" name="Content Placeholder 2">
            <a:extLst>
              <a:ext uri="{FF2B5EF4-FFF2-40B4-BE49-F238E27FC236}">
                <a16:creationId xmlns:a16="http://schemas.microsoft.com/office/drawing/2014/main" id="{840ED353-5432-4BB8-B876-03DE70897372}"/>
              </a:ext>
            </a:extLst>
          </p:cNvPr>
          <p:cNvSpPr>
            <a:spLocks noGrp="1"/>
          </p:cNvSpPr>
          <p:nvPr>
            <p:ph idx="1"/>
          </p:nvPr>
        </p:nvSpPr>
        <p:spPr>
          <a:xfrm>
            <a:off x="0" y="894846"/>
            <a:ext cx="9906000" cy="4530725"/>
          </a:xfrm>
        </p:spPr>
        <p:txBody>
          <a:bodyPr/>
          <a:lstStyle/>
          <a:p>
            <a:pPr marL="457200" indent="-457200">
              <a:buFont typeface="Arial" panose="020B0604020202020204" pitchFamily="34" charset="0"/>
              <a:buChar char="•"/>
              <a:defRPr/>
            </a:pPr>
            <a:r>
              <a:rPr lang="en-GB" sz="2800" i="1"/>
              <a:t>Jihad</a:t>
            </a:r>
            <a:r>
              <a:rPr lang="en-GB" sz="2800"/>
              <a:t> is fundamentally a non-violent concept.  </a:t>
            </a:r>
            <a:br>
              <a:rPr lang="en-GB" sz="2800"/>
            </a:br>
            <a:endParaRPr lang="en-GB" sz="2800"/>
          </a:p>
          <a:p>
            <a:pPr marL="457200" indent="-457200">
              <a:buFont typeface="Arial" panose="020B0604020202020204" pitchFamily="34" charset="0"/>
              <a:buChar char="•"/>
              <a:defRPr/>
            </a:pPr>
            <a:r>
              <a:rPr lang="en-GB" sz="2800"/>
              <a:t>A holistic reading of </a:t>
            </a:r>
            <a:r>
              <a:rPr lang="en-GB" sz="2800" i="1"/>
              <a:t>Jihad</a:t>
            </a:r>
            <a:r>
              <a:rPr lang="en-GB" sz="2800"/>
              <a:t> in the Qur’an clarifies that its ultimate meaning is struggle at all levels for goodness against evil.  This was expressed by dozens of theologians including Ibn </a:t>
            </a:r>
            <a:r>
              <a:rPr lang="en-GB" sz="2800" err="1"/>
              <a:t>Taymiyyah</a:t>
            </a:r>
            <a:r>
              <a:rPr lang="en-GB" sz="2800"/>
              <a:t>, whom Al-Shabaab like to quote to justify their extreme positions.</a:t>
            </a:r>
          </a:p>
          <a:p>
            <a:pPr marL="457200" indent="-457200">
              <a:buFont typeface="Arial" panose="020B0604020202020204" pitchFamily="34" charset="0"/>
              <a:buChar char="•"/>
              <a:defRPr/>
            </a:pPr>
            <a:br>
              <a:rPr lang="en-GB" sz="2800"/>
            </a:br>
            <a:r>
              <a:rPr lang="en-GB" sz="2800"/>
              <a:t>Modern Islamic warfare ethics, that are consistent with international agreements such as the Geneva Conventions, represent the only coherent understanding of military Jihad (</a:t>
            </a:r>
            <a:r>
              <a:rPr lang="en-GB" sz="2800" i="1" err="1"/>
              <a:t>qital</a:t>
            </a:r>
            <a:r>
              <a:rPr lang="en-GB" sz="2800"/>
              <a:t>) in the world today.</a:t>
            </a:r>
          </a:p>
          <a:p>
            <a:pPr marL="457200" indent="-457200">
              <a:buFont typeface="Arial" panose="020B0604020202020204" pitchFamily="34" charset="0"/>
              <a:buChar char="•"/>
              <a:defRPr/>
            </a:pPr>
            <a:endParaRPr lang="en-GB" sz="2800"/>
          </a:p>
          <a:p>
            <a:pPr marL="457200" indent="-457200">
              <a:buFont typeface="Arial" panose="020B0604020202020204" pitchFamily="34" charset="0"/>
              <a:buChar char="•"/>
              <a:defRPr/>
            </a:pPr>
            <a:endParaRPr lang="en-GB" sz="2800"/>
          </a:p>
        </p:txBody>
      </p:sp>
    </p:spTree>
    <p:extLst>
      <p:ext uri="{BB962C8B-B14F-4D97-AF65-F5344CB8AC3E}">
        <p14:creationId xmlns:p14="http://schemas.microsoft.com/office/powerpoint/2010/main" val="2034144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E4BC707D-E0AE-46AF-A6F9-E24B0E195425}"/>
              </a:ext>
            </a:extLst>
          </p:cNvPr>
          <p:cNvSpPr>
            <a:spLocks noGrp="1"/>
          </p:cNvSpPr>
          <p:nvPr>
            <p:ph type="title"/>
          </p:nvPr>
        </p:nvSpPr>
        <p:spPr/>
        <p:txBody>
          <a:bodyPr/>
          <a:lstStyle/>
          <a:p>
            <a:pPr algn="ctr"/>
            <a:r>
              <a:rPr lang="en-GB" altLang="en-US" b="1" dirty="0"/>
              <a:t>Reclaiming Islam from Islamist extremism:</a:t>
            </a:r>
            <a:br>
              <a:rPr lang="en-GB" altLang="en-US" b="1" dirty="0"/>
            </a:br>
            <a:r>
              <a:rPr lang="en-GB" altLang="en-US" b="1" dirty="0"/>
              <a:t>An Exit Ramp</a:t>
            </a:r>
          </a:p>
        </p:txBody>
      </p:sp>
      <p:graphicFrame>
        <p:nvGraphicFramePr>
          <p:cNvPr id="5" name="Content Placeholder 4">
            <a:extLst>
              <a:ext uri="{FF2B5EF4-FFF2-40B4-BE49-F238E27FC236}">
                <a16:creationId xmlns:a16="http://schemas.microsoft.com/office/drawing/2014/main" id="{33152091-036B-4A60-91DF-CE78B336D0B7}"/>
              </a:ext>
            </a:extLst>
          </p:cNvPr>
          <p:cNvGraphicFramePr>
            <a:graphicFrameLocks noGrp="1"/>
          </p:cNvGraphicFramePr>
          <p:nvPr>
            <p:ph idx="1"/>
            <p:extLst>
              <p:ext uri="{D42A27DB-BD31-4B8C-83A1-F6EECF244321}">
                <p14:modId xmlns:p14="http://schemas.microsoft.com/office/powerpoint/2010/main" val="3701291643"/>
              </p:ext>
            </p:extLst>
          </p:nvPr>
        </p:nvGraphicFramePr>
        <p:xfrm>
          <a:off x="838200" y="970168"/>
          <a:ext cx="8229600" cy="5899016"/>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3900178850"/>
                    </a:ext>
                  </a:extLst>
                </a:gridCol>
                <a:gridCol w="2743200">
                  <a:extLst>
                    <a:ext uri="{9D8B030D-6E8A-4147-A177-3AD203B41FA5}">
                      <a16:colId xmlns:a16="http://schemas.microsoft.com/office/drawing/2014/main" val="3365767110"/>
                    </a:ext>
                  </a:extLst>
                </a:gridCol>
                <a:gridCol w="2743200">
                  <a:extLst>
                    <a:ext uri="{9D8B030D-6E8A-4147-A177-3AD203B41FA5}">
                      <a16:colId xmlns:a16="http://schemas.microsoft.com/office/drawing/2014/main" val="4232501661"/>
                    </a:ext>
                  </a:extLst>
                </a:gridCol>
              </a:tblGrid>
              <a:tr h="869816">
                <a:tc>
                  <a:txBody>
                    <a:bodyPr/>
                    <a:lstStyle/>
                    <a:p>
                      <a:pPr algn="ctr"/>
                      <a:r>
                        <a:rPr lang="en-US" sz="1600" dirty="0">
                          <a:solidFill>
                            <a:schemeClr val="tx1"/>
                          </a:solidFill>
                        </a:rPr>
                        <a:t>Qur’anic concept</a:t>
                      </a:r>
                    </a:p>
                  </a:txBody>
                  <a:tcPr>
                    <a:solidFill>
                      <a:srgbClr val="00B0F0"/>
                    </a:solidFill>
                  </a:tcPr>
                </a:tc>
                <a:tc>
                  <a:txBody>
                    <a:bodyPr/>
                    <a:lstStyle/>
                    <a:p>
                      <a:pPr algn="ctr"/>
                      <a:r>
                        <a:rPr lang="en-US" sz="1600" dirty="0">
                          <a:solidFill>
                            <a:schemeClr val="tx1"/>
                          </a:solidFill>
                        </a:rPr>
                        <a:t>Mainstream Muslim interpretation</a:t>
                      </a:r>
                    </a:p>
                    <a:p>
                      <a:pPr algn="ctr"/>
                      <a:r>
                        <a:rPr lang="en-US" sz="1600" dirty="0">
                          <a:solidFill>
                            <a:schemeClr val="tx1"/>
                          </a:solidFill>
                        </a:rPr>
                        <a:t>(also Post-Islamism)</a:t>
                      </a:r>
                    </a:p>
                  </a:txBody>
                  <a:tcPr>
                    <a:solidFill>
                      <a:srgbClr val="92D050"/>
                    </a:solidFill>
                  </a:tcPr>
                </a:tc>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US" sz="1600" dirty="0">
                          <a:solidFill>
                            <a:schemeClr val="tx1"/>
                          </a:solidFill>
                        </a:rPr>
                        <a:t>Islamist extremist interpretation</a:t>
                      </a:r>
                    </a:p>
                    <a:p>
                      <a:pPr algn="ctr"/>
                      <a:endParaRPr lang="en-US" sz="1600" dirty="0">
                        <a:solidFill>
                          <a:schemeClr val="tx1"/>
                        </a:solidFill>
                      </a:endParaRPr>
                    </a:p>
                  </a:txBody>
                  <a:tcPr>
                    <a:solidFill>
                      <a:srgbClr val="FF0000"/>
                    </a:solidFill>
                  </a:tcPr>
                </a:tc>
                <a:extLst>
                  <a:ext uri="{0D108BD9-81ED-4DB2-BD59-A6C34878D82A}">
                    <a16:rowId xmlns:a16="http://schemas.microsoft.com/office/drawing/2014/main" val="3908017855"/>
                  </a:ext>
                </a:extLst>
              </a:tr>
              <a:tr h="869816">
                <a:tc>
                  <a:txBody>
                    <a:bodyPr/>
                    <a:lstStyle/>
                    <a:p>
                      <a:pPr algn="ctr"/>
                      <a:r>
                        <a:rPr lang="ar-AE" sz="1600" b="1">
                          <a:solidFill>
                            <a:srgbClr val="00B050"/>
                          </a:solidFill>
                        </a:rPr>
                        <a:t>الأمة</a:t>
                      </a:r>
                      <a:endParaRPr lang="en-US" i="1"/>
                    </a:p>
                    <a:p>
                      <a:pPr algn="ctr"/>
                      <a:endParaRPr lang="en-US" i="1"/>
                    </a:p>
                    <a:p>
                      <a:pPr algn="ctr"/>
                      <a:r>
                        <a:rPr lang="en-US" i="1"/>
                        <a:t>Ummah</a:t>
                      </a:r>
                      <a:r>
                        <a:rPr lang="en-US"/>
                        <a:t> (nation)</a:t>
                      </a:r>
                    </a:p>
                  </a:txBody>
                  <a:tcPr/>
                </a:tc>
                <a:tc>
                  <a:txBody>
                    <a:bodyPr/>
                    <a:lstStyle/>
                    <a:p>
                      <a:pPr algn="ctr"/>
                      <a:r>
                        <a:rPr lang="en-US" dirty="0"/>
                        <a:t>All of humanity</a:t>
                      </a:r>
                      <a:br>
                        <a:rPr lang="en-US" dirty="0"/>
                      </a:br>
                      <a:r>
                        <a:rPr lang="en-US" dirty="0"/>
                        <a:t>(</a:t>
                      </a:r>
                      <a:r>
                        <a:rPr lang="en-US" i="1" dirty="0"/>
                        <a:t>Bani Adam</a:t>
                      </a:r>
                      <a:r>
                        <a:rPr lang="en-US" dirty="0"/>
                        <a:t> – Children of Adam &amp; Eve); the Kenyan </a:t>
                      </a:r>
                      <a:r>
                        <a:rPr lang="en-US" i="1" dirty="0"/>
                        <a:t>ummah </a:t>
                      </a:r>
                      <a:r>
                        <a:rPr lang="en-US" i="0" dirty="0"/>
                        <a:t>(nation)</a:t>
                      </a:r>
                      <a:br>
                        <a:rPr lang="en-US" i="0" dirty="0"/>
                      </a:br>
                      <a:endParaRPr lang="en-US" dirty="0"/>
                    </a:p>
                  </a:txBody>
                  <a:tcPr>
                    <a:solidFill>
                      <a:srgbClr val="92D050"/>
                    </a:solidFill>
                  </a:tcPr>
                </a:tc>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US" dirty="0"/>
                        <a:t>Muslim nation only;</a:t>
                      </a:r>
                      <a:br>
                        <a:rPr lang="en-US" dirty="0"/>
                      </a:br>
                      <a:r>
                        <a:rPr lang="en-US" dirty="0"/>
                        <a:t>us-vs.-them</a:t>
                      </a:r>
                    </a:p>
                    <a:p>
                      <a:pPr algn="ctr"/>
                      <a:endParaRPr lang="en-US" dirty="0"/>
                    </a:p>
                  </a:txBody>
                  <a:tcPr>
                    <a:solidFill>
                      <a:srgbClr val="FF0000"/>
                    </a:solidFill>
                  </a:tcPr>
                </a:tc>
                <a:extLst>
                  <a:ext uri="{0D108BD9-81ED-4DB2-BD59-A6C34878D82A}">
                    <a16:rowId xmlns:a16="http://schemas.microsoft.com/office/drawing/2014/main" val="1748619788"/>
                  </a:ext>
                </a:extLst>
              </a:tr>
              <a:tr h="869816">
                <a:tc>
                  <a:txBody>
                    <a:bodyPr/>
                    <a:lstStyle/>
                    <a:p>
                      <a:pPr algn="ctr"/>
                      <a:r>
                        <a:rPr lang="ar-AE" sz="1600" b="1">
                          <a:solidFill>
                            <a:srgbClr val="0070C0"/>
                          </a:solidFill>
                        </a:rPr>
                        <a:t>الخلافة</a:t>
                      </a:r>
                      <a:endParaRPr lang="en-US" i="1"/>
                    </a:p>
                    <a:p>
                      <a:pPr algn="ctr"/>
                      <a:endParaRPr lang="en-US" i="1"/>
                    </a:p>
                    <a:p>
                      <a:pPr algn="ctr"/>
                      <a:r>
                        <a:rPr lang="en-US" i="1" err="1"/>
                        <a:t>Khilafah</a:t>
                      </a:r>
                      <a:r>
                        <a:rPr lang="en-US"/>
                        <a:t> (authority/power)</a:t>
                      </a:r>
                    </a:p>
                  </a:txBody>
                  <a:tcPr/>
                </a:tc>
                <a:tc>
                  <a:txBody>
                    <a:bodyPr/>
                    <a:lstStyle/>
                    <a:p>
                      <a:pPr algn="ctr"/>
                      <a:r>
                        <a:rPr lang="en-US" dirty="0"/>
                        <a:t>Representative &amp; just governance; modern nation-states including Kenya</a:t>
                      </a:r>
                    </a:p>
                  </a:txBody>
                  <a:tcPr>
                    <a:solidFill>
                      <a:srgbClr val="92D050"/>
                    </a:solidFill>
                  </a:tcPr>
                </a:tc>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US" dirty="0"/>
                        <a:t>Caliphate, Islamic State: a super-state ruled by a dictator-caliph</a:t>
                      </a:r>
                    </a:p>
                    <a:p>
                      <a:pPr algn="ctr"/>
                      <a:endParaRPr lang="en-US" dirty="0"/>
                    </a:p>
                  </a:txBody>
                  <a:tcPr>
                    <a:solidFill>
                      <a:srgbClr val="FF0000"/>
                    </a:solidFill>
                  </a:tcPr>
                </a:tc>
                <a:extLst>
                  <a:ext uri="{0D108BD9-81ED-4DB2-BD59-A6C34878D82A}">
                    <a16:rowId xmlns:a16="http://schemas.microsoft.com/office/drawing/2014/main" val="112268402"/>
                  </a:ext>
                </a:extLst>
              </a:tr>
              <a:tr h="869816">
                <a:tc>
                  <a:txBody>
                    <a:bodyPr/>
                    <a:lstStyle/>
                    <a:p>
                      <a:pPr algn="ctr"/>
                      <a:r>
                        <a:rPr lang="ar-AE" sz="1600" b="1">
                          <a:solidFill>
                            <a:srgbClr val="00B0F0"/>
                          </a:solidFill>
                        </a:rPr>
                        <a:t>الشريعة</a:t>
                      </a:r>
                      <a:endParaRPr lang="en-US" i="1"/>
                    </a:p>
                    <a:p>
                      <a:pPr algn="ctr"/>
                      <a:endParaRPr lang="en-US" i="1"/>
                    </a:p>
                    <a:p>
                      <a:pPr algn="ctr"/>
                      <a:r>
                        <a:rPr lang="en-US" i="1"/>
                        <a:t>Shariah</a:t>
                      </a:r>
                      <a:r>
                        <a:rPr lang="en-US"/>
                        <a:t> (law &amp; ethics)</a:t>
                      </a:r>
                    </a:p>
                  </a:txBody>
                  <a:tcPr/>
                </a:tc>
                <a:tc>
                  <a:txBody>
                    <a:bodyPr/>
                    <a:lstStyle/>
                    <a:p>
                      <a:pPr algn="ctr"/>
                      <a:r>
                        <a:rPr lang="en-US" dirty="0"/>
                        <a:t>Focus on Islamic ethics;</a:t>
                      </a:r>
                      <a:br>
                        <a:rPr lang="en-US" dirty="0"/>
                      </a:br>
                      <a:r>
                        <a:rPr lang="en-US" dirty="0"/>
                        <a:t>law has always developed through </a:t>
                      </a:r>
                      <a:r>
                        <a:rPr lang="en-US" i="1" dirty="0"/>
                        <a:t>ijtihad</a:t>
                      </a:r>
                      <a:endParaRPr lang="en-US" dirty="0"/>
                    </a:p>
                  </a:txBody>
                  <a:tcPr>
                    <a:solidFill>
                      <a:srgbClr val="92D050"/>
                    </a:solidFill>
                  </a:tcPr>
                </a:tc>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US" dirty="0"/>
                        <a:t>Impose a narrow version as state law</a:t>
                      </a:r>
                    </a:p>
                    <a:p>
                      <a:pPr algn="ctr"/>
                      <a:endParaRPr lang="en-US" dirty="0"/>
                    </a:p>
                  </a:txBody>
                  <a:tcPr>
                    <a:solidFill>
                      <a:srgbClr val="FF0000"/>
                    </a:solidFill>
                  </a:tcPr>
                </a:tc>
                <a:extLst>
                  <a:ext uri="{0D108BD9-81ED-4DB2-BD59-A6C34878D82A}">
                    <a16:rowId xmlns:a16="http://schemas.microsoft.com/office/drawing/2014/main" val="3552998571"/>
                  </a:ext>
                </a:extLst>
              </a:tr>
              <a:tr h="869816">
                <a:tc>
                  <a:txBody>
                    <a:bodyPr/>
                    <a:lstStyle/>
                    <a:p>
                      <a:pPr algn="ctr"/>
                      <a:r>
                        <a:rPr lang="ar-AE" sz="1600" b="1">
                          <a:solidFill>
                            <a:srgbClr val="FF0000"/>
                          </a:solidFill>
                        </a:rPr>
                        <a:t>الجهاد</a:t>
                      </a:r>
                      <a:endParaRPr lang="en-US" i="1"/>
                    </a:p>
                    <a:p>
                      <a:pPr algn="ctr"/>
                      <a:endParaRPr lang="en-US" i="1"/>
                    </a:p>
                    <a:p>
                      <a:pPr algn="ctr"/>
                      <a:r>
                        <a:rPr lang="en-US" i="1"/>
                        <a:t>Jihad</a:t>
                      </a:r>
                      <a:r>
                        <a:rPr lang="en-US"/>
                        <a:t> (struggle)</a:t>
                      </a:r>
                    </a:p>
                  </a:txBody>
                  <a:tcPr/>
                </a:tc>
                <a:tc>
                  <a:txBody>
                    <a:bodyPr/>
                    <a:lstStyle/>
                    <a:p>
                      <a:pPr algn="ctr"/>
                      <a:r>
                        <a:rPr lang="en-US" dirty="0"/>
                        <a:t>Spiritual / social struggle;</a:t>
                      </a:r>
                      <a:br>
                        <a:rPr lang="en-US" dirty="0"/>
                      </a:br>
                      <a:r>
                        <a:rPr lang="en-US" dirty="0"/>
                        <a:t>sacred, just, ethical war;</a:t>
                      </a:r>
                      <a:br>
                        <a:rPr lang="en-US" dirty="0"/>
                      </a:br>
                      <a:r>
                        <a:rPr lang="en-US" dirty="0"/>
                        <a:t>war can only be waged by legitimate authority </a:t>
                      </a:r>
                      <a:br>
                        <a:rPr lang="en-US" dirty="0"/>
                      </a:br>
                      <a:r>
                        <a:rPr lang="en-US" dirty="0"/>
                        <a:t>(nation-states)</a:t>
                      </a:r>
                    </a:p>
                  </a:txBody>
                  <a:tcPr>
                    <a:solidFill>
                      <a:srgbClr val="92D050"/>
                    </a:solidFill>
                  </a:tcPr>
                </a:tc>
                <a:tc>
                  <a:txBody>
                    <a:bodyPr/>
                    <a:lstStyle/>
                    <a:p>
                      <a:pPr marL="0" marR="0" lvl="0" indent="0" algn="ctr" defTabSz="371475" rtl="0" eaLnBrk="1" fontAlgn="auto" latinLnBrk="0" hangingPunct="1">
                        <a:lnSpc>
                          <a:spcPct val="100000"/>
                        </a:lnSpc>
                        <a:spcBef>
                          <a:spcPts val="0"/>
                        </a:spcBef>
                        <a:spcAft>
                          <a:spcPts val="0"/>
                        </a:spcAft>
                        <a:buClrTx/>
                        <a:buSzTx/>
                        <a:buFontTx/>
                        <a:buNone/>
                        <a:tabLst/>
                        <a:defRPr/>
                      </a:pPr>
                      <a:r>
                        <a:rPr lang="en-US" dirty="0"/>
                        <a:t>Non-state groups’ militant activity &amp; terrorism</a:t>
                      </a:r>
                    </a:p>
                    <a:p>
                      <a:pPr algn="ctr"/>
                      <a:endParaRPr lang="en-US" dirty="0"/>
                    </a:p>
                  </a:txBody>
                  <a:tcPr>
                    <a:solidFill>
                      <a:srgbClr val="FF0000"/>
                    </a:solidFill>
                  </a:tcPr>
                </a:tc>
                <a:extLst>
                  <a:ext uri="{0D108BD9-81ED-4DB2-BD59-A6C34878D82A}">
                    <a16:rowId xmlns:a16="http://schemas.microsoft.com/office/drawing/2014/main" val="3203660716"/>
                  </a:ext>
                </a:extLst>
              </a:tr>
            </a:tbl>
          </a:graphicData>
        </a:graphic>
      </p:graphicFrame>
    </p:spTree>
    <p:extLst>
      <p:ext uri="{BB962C8B-B14F-4D97-AF65-F5344CB8AC3E}">
        <p14:creationId xmlns:p14="http://schemas.microsoft.com/office/powerpoint/2010/main" val="12563282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C488-7651-409C-BAA9-1A9FA8C14F2D}"/>
              </a:ext>
            </a:extLst>
          </p:cNvPr>
          <p:cNvSpPr>
            <a:spLocks noGrp="1"/>
          </p:cNvSpPr>
          <p:nvPr>
            <p:ph type="ctrTitle"/>
          </p:nvPr>
        </p:nvSpPr>
        <p:spPr/>
        <p:txBody>
          <a:bodyPr/>
          <a:lstStyle/>
          <a:p>
            <a:pPr algn="ctr"/>
            <a:r>
              <a:rPr lang="en-GB" b="1"/>
              <a:t>ISLAM &amp; MODERN CITIZENSHIP</a:t>
            </a:r>
          </a:p>
        </p:txBody>
      </p:sp>
      <p:sp>
        <p:nvSpPr>
          <p:cNvPr id="3" name="TextBox 2">
            <a:extLst>
              <a:ext uri="{FF2B5EF4-FFF2-40B4-BE49-F238E27FC236}">
                <a16:creationId xmlns:a16="http://schemas.microsoft.com/office/drawing/2014/main" id="{D83F9162-2A08-4766-B4E5-0EFB853F78D1}"/>
              </a:ext>
            </a:extLst>
          </p:cNvPr>
          <p:cNvSpPr txBox="1"/>
          <p:nvPr/>
        </p:nvSpPr>
        <p:spPr>
          <a:xfrm>
            <a:off x="432000" y="1190847"/>
            <a:ext cx="9286158" cy="5475767"/>
          </a:xfrm>
          <a:prstGeom prst="rect">
            <a:avLst/>
          </a:prstGeom>
          <a:noFill/>
        </p:spPr>
        <p:txBody>
          <a:bodyPr wrap="square" lIns="0" tIns="0" bIns="0" rtlCol="0">
            <a:noAutofit/>
          </a:bodyPr>
          <a:lstStyle/>
          <a:p>
            <a:pPr marL="457200" indent="-457200">
              <a:buFont typeface="+mj-lt"/>
              <a:buAutoNum type="arabicPeriod"/>
            </a:pPr>
            <a:r>
              <a:rPr lang="en-GB" sz="2400" dirty="0">
                <a:solidFill>
                  <a:srgbClr val="C00000"/>
                </a:solidFill>
              </a:rPr>
              <a:t>Kenya is a modern democratic nation-state, compatible with  Islam. Kenyan citizens form the Kenyan </a:t>
            </a:r>
            <a:r>
              <a:rPr lang="en-GB" sz="2400" i="1" dirty="0">
                <a:solidFill>
                  <a:srgbClr val="C00000"/>
                </a:solidFill>
              </a:rPr>
              <a:t>Ummah</a:t>
            </a:r>
            <a:r>
              <a:rPr lang="en-GB" sz="2400" dirty="0">
                <a:solidFill>
                  <a:srgbClr val="C00000"/>
                </a:solidFill>
              </a:rPr>
              <a:t> (Nation).</a:t>
            </a:r>
            <a:br>
              <a:rPr lang="en-GB" sz="2400" dirty="0">
                <a:solidFill>
                  <a:srgbClr val="C00000"/>
                </a:solidFill>
              </a:rPr>
            </a:br>
            <a:endParaRPr lang="en-GB" sz="2400" dirty="0">
              <a:solidFill>
                <a:srgbClr val="C00000"/>
              </a:solidFill>
            </a:endParaRPr>
          </a:p>
          <a:p>
            <a:pPr marL="457200" indent="-457200">
              <a:buFont typeface="+mj-lt"/>
              <a:buAutoNum type="arabicPeriod"/>
            </a:pPr>
            <a:r>
              <a:rPr lang="en-GB" sz="2400" dirty="0">
                <a:solidFill>
                  <a:schemeClr val="accent6">
                    <a:lumMod val="75000"/>
                  </a:schemeClr>
                </a:solidFill>
              </a:rPr>
              <a:t>All citizens are equal, irrespective of religion. </a:t>
            </a:r>
            <a:br>
              <a:rPr lang="en-GB" sz="2400" dirty="0">
                <a:solidFill>
                  <a:schemeClr val="accent6">
                    <a:lumMod val="75000"/>
                  </a:schemeClr>
                </a:solidFill>
              </a:rPr>
            </a:br>
            <a:r>
              <a:rPr lang="en-GB" sz="2400" dirty="0">
                <a:solidFill>
                  <a:schemeClr val="accent6">
                    <a:lumMod val="75000"/>
                  </a:schemeClr>
                </a:solidFill>
              </a:rPr>
              <a:t>(Jew, Muslim, Christian, Hindu, Buddhist, Sikh, no faith, etc.)</a:t>
            </a:r>
            <a:br>
              <a:rPr lang="en-GB" sz="2400" dirty="0">
                <a:solidFill>
                  <a:schemeClr val="accent6">
                    <a:lumMod val="75000"/>
                  </a:schemeClr>
                </a:solidFill>
              </a:rPr>
            </a:br>
            <a:endParaRPr lang="en-GB" sz="2400" dirty="0">
              <a:solidFill>
                <a:schemeClr val="accent6">
                  <a:lumMod val="75000"/>
                </a:schemeClr>
              </a:solidFill>
            </a:endParaRPr>
          </a:p>
          <a:p>
            <a:pPr marL="457200" indent="-457200">
              <a:buFont typeface="+mj-lt"/>
              <a:buAutoNum type="arabicPeriod"/>
            </a:pPr>
            <a:r>
              <a:rPr lang="en-GB" sz="2400" dirty="0"/>
              <a:t>Dealings with fellow citizens are based on human rights, </a:t>
            </a:r>
            <a:br>
              <a:rPr lang="en-GB" sz="2400" dirty="0"/>
            </a:br>
            <a:r>
              <a:rPr lang="en-GB" sz="2400" dirty="0"/>
              <a:t>not on which religion each person follows.</a:t>
            </a:r>
            <a:br>
              <a:rPr lang="en-GB" sz="2400" dirty="0"/>
            </a:br>
            <a:endParaRPr lang="en-GB" sz="2400" dirty="0"/>
          </a:p>
          <a:p>
            <a:pPr marL="457200" indent="-457200">
              <a:buFont typeface="+mj-lt"/>
              <a:buAutoNum type="arabicPeriod"/>
            </a:pPr>
            <a:r>
              <a:rPr lang="en-GB" sz="2400" dirty="0">
                <a:solidFill>
                  <a:srgbClr val="C00000"/>
                </a:solidFill>
              </a:rPr>
              <a:t>The Kenyan Constitution is </a:t>
            </a:r>
            <a:r>
              <a:rPr lang="en-GB" sz="2400" i="1" dirty="0">
                <a:solidFill>
                  <a:srgbClr val="C00000"/>
                </a:solidFill>
              </a:rPr>
              <a:t>not opposed </a:t>
            </a:r>
            <a:r>
              <a:rPr lang="en-GB" sz="2400" dirty="0">
                <a:solidFill>
                  <a:srgbClr val="C00000"/>
                </a:solidFill>
              </a:rPr>
              <a:t>to the Qur’an, but based on the teachings of the Bible, Qur’an &amp; other scriptures.  These teachings include equality, freedom, truth, justice &amp; mercy.</a:t>
            </a:r>
            <a:br>
              <a:rPr lang="en-GB" sz="2400" dirty="0">
                <a:solidFill>
                  <a:srgbClr val="C00000"/>
                </a:solidFill>
              </a:rPr>
            </a:br>
            <a:endParaRPr lang="en-GB" sz="2400" dirty="0">
              <a:solidFill>
                <a:srgbClr val="C00000"/>
              </a:solidFill>
            </a:endParaRPr>
          </a:p>
          <a:p>
            <a:pPr marL="457200" indent="-457200">
              <a:buFont typeface="+mj-lt"/>
              <a:buAutoNum type="arabicPeriod"/>
            </a:pPr>
            <a:r>
              <a:rPr lang="en-GB" sz="2400" dirty="0">
                <a:solidFill>
                  <a:schemeClr val="accent6">
                    <a:lumMod val="75000"/>
                  </a:schemeClr>
                </a:solidFill>
              </a:rPr>
              <a:t>Similarly, the Kenyan flag belongs to every Kenyan!</a:t>
            </a:r>
          </a:p>
          <a:p>
            <a:pPr marL="457200" indent="-457200">
              <a:buFont typeface="+mj-lt"/>
              <a:buAutoNum type="arabicPeriod"/>
            </a:pPr>
            <a:endParaRPr lang="en-GB" sz="2400" dirty="0"/>
          </a:p>
        </p:txBody>
      </p:sp>
    </p:spTree>
    <p:extLst>
      <p:ext uri="{BB962C8B-B14F-4D97-AF65-F5344CB8AC3E}">
        <p14:creationId xmlns:p14="http://schemas.microsoft.com/office/powerpoint/2010/main" val="7433437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C488-7651-409C-BAA9-1A9FA8C14F2D}"/>
              </a:ext>
            </a:extLst>
          </p:cNvPr>
          <p:cNvSpPr>
            <a:spLocks noGrp="1"/>
          </p:cNvSpPr>
          <p:nvPr>
            <p:ph type="ctrTitle"/>
          </p:nvPr>
        </p:nvSpPr>
        <p:spPr/>
        <p:txBody>
          <a:bodyPr/>
          <a:lstStyle/>
          <a:p>
            <a:pPr algn="ctr"/>
            <a:r>
              <a:rPr lang="en-GB" b="1"/>
              <a:t>ISLAM &amp; MODERN CITIZENSHIP</a:t>
            </a:r>
          </a:p>
        </p:txBody>
      </p:sp>
      <p:pic>
        <p:nvPicPr>
          <p:cNvPr id="5" name="Picture 4" descr="A picture containing logo&#10;&#10;Description automatically generated">
            <a:extLst>
              <a:ext uri="{FF2B5EF4-FFF2-40B4-BE49-F238E27FC236}">
                <a16:creationId xmlns:a16="http://schemas.microsoft.com/office/drawing/2014/main" id="{9F43E272-F920-434D-AF07-93EE8AFD50A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661841" y="4736389"/>
            <a:ext cx="2727360" cy="181824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7A22ECF5-0C3B-4BF6-955F-3B8FEB5E289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418719" y="1330087"/>
            <a:ext cx="2202222" cy="1973192"/>
          </a:xfrm>
          <a:prstGeom prst="rect">
            <a:avLst/>
          </a:prstGeom>
        </p:spPr>
      </p:pic>
      <p:sp>
        <p:nvSpPr>
          <p:cNvPr id="10" name="Arrow: Up-Down 9">
            <a:extLst>
              <a:ext uri="{FF2B5EF4-FFF2-40B4-BE49-F238E27FC236}">
                <a16:creationId xmlns:a16="http://schemas.microsoft.com/office/drawing/2014/main" id="{71C08D31-2FA4-4971-83F5-61F9E03BDF23}"/>
              </a:ext>
            </a:extLst>
          </p:cNvPr>
          <p:cNvSpPr/>
          <p:nvPr/>
        </p:nvSpPr>
        <p:spPr>
          <a:xfrm>
            <a:off x="4243227" y="3480370"/>
            <a:ext cx="544531" cy="1091629"/>
          </a:xfrm>
          <a:prstGeom prst="upDownArrow">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2" name="Picture 11" descr="Icon&#10;&#10;Description automatically generated">
            <a:extLst>
              <a:ext uri="{FF2B5EF4-FFF2-40B4-BE49-F238E27FC236}">
                <a16:creationId xmlns:a16="http://schemas.microsoft.com/office/drawing/2014/main" id="{623F18E8-9940-4DCB-9A41-525429C13B22}"/>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615233" y="4749090"/>
            <a:ext cx="2894752" cy="1833690"/>
          </a:xfrm>
          <a:prstGeom prst="rect">
            <a:avLst/>
          </a:prstGeom>
        </p:spPr>
      </p:pic>
      <p:sp>
        <p:nvSpPr>
          <p:cNvPr id="14" name="TextBox 13">
            <a:extLst>
              <a:ext uri="{FF2B5EF4-FFF2-40B4-BE49-F238E27FC236}">
                <a16:creationId xmlns:a16="http://schemas.microsoft.com/office/drawing/2014/main" id="{35DEF8AF-629F-4F26-B084-6B881397ADC1}"/>
              </a:ext>
            </a:extLst>
          </p:cNvPr>
          <p:cNvSpPr txBox="1"/>
          <p:nvPr/>
        </p:nvSpPr>
        <p:spPr>
          <a:xfrm>
            <a:off x="544530" y="3429000"/>
            <a:ext cx="3380198" cy="1142999"/>
          </a:xfrm>
          <a:prstGeom prst="rect">
            <a:avLst/>
          </a:prstGeom>
          <a:noFill/>
        </p:spPr>
        <p:txBody>
          <a:bodyPr wrap="square" lIns="0" tIns="0" bIns="0" rtlCol="0">
            <a:noAutofit/>
          </a:bodyPr>
          <a:lstStyle/>
          <a:p>
            <a:pPr algn="ctr"/>
            <a:r>
              <a:rPr lang="en-GB" sz="2400" b="1">
                <a:solidFill>
                  <a:srgbClr val="FF0000"/>
                </a:solidFill>
              </a:rPr>
              <a:t>CONFLICT</a:t>
            </a:r>
          </a:p>
          <a:p>
            <a:pPr algn="ctr"/>
            <a:r>
              <a:rPr lang="en-GB" sz="2400" b="1"/>
              <a:t>OR</a:t>
            </a:r>
          </a:p>
          <a:p>
            <a:pPr algn="ctr"/>
            <a:r>
              <a:rPr lang="en-GB" sz="2400" b="1">
                <a:solidFill>
                  <a:srgbClr val="00B050"/>
                </a:solidFill>
              </a:rPr>
              <a:t>AGREEMENT</a:t>
            </a:r>
            <a:r>
              <a:rPr lang="en-GB" sz="2400" b="1"/>
              <a:t> ?</a:t>
            </a:r>
          </a:p>
        </p:txBody>
      </p:sp>
      <p:pic>
        <p:nvPicPr>
          <p:cNvPr id="9" name="Picture 2">
            <a:extLst>
              <a:ext uri="{FF2B5EF4-FFF2-40B4-BE49-F238E27FC236}">
                <a16:creationId xmlns:a16="http://schemas.microsoft.com/office/drawing/2014/main" id="{C1A8B10A-4A73-49FC-A2CE-D7B979EB35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23164" y="2870471"/>
            <a:ext cx="1950298" cy="130083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E7A13A0F-E665-4E9B-AA7C-A0CB1AB03108}"/>
              </a:ext>
            </a:extLst>
          </p:cNvPr>
          <p:cNvCxnSpPr/>
          <p:nvPr/>
        </p:nvCxnSpPr>
        <p:spPr>
          <a:xfrm>
            <a:off x="5866544" y="2547991"/>
            <a:ext cx="1643441" cy="755288"/>
          </a:xfrm>
          <a:prstGeom prst="straightConnector1">
            <a:avLst/>
          </a:prstGeom>
          <a:ln w="98425">
            <a:solidFill>
              <a:srgbClr val="FF505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892A9EEF-0DE1-4DE3-BC2B-1F40FF3D0038}"/>
              </a:ext>
            </a:extLst>
          </p:cNvPr>
          <p:cNvCxnSpPr/>
          <p:nvPr/>
        </p:nvCxnSpPr>
        <p:spPr>
          <a:xfrm flipV="1">
            <a:off x="7755588" y="4489807"/>
            <a:ext cx="976997" cy="1017141"/>
          </a:xfrm>
          <a:prstGeom prst="straightConnector1">
            <a:avLst/>
          </a:prstGeom>
          <a:ln w="73025">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5923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E7A3CC96-2F23-45D1-B0A1-069FC5061ABB}"/>
              </a:ext>
            </a:extLst>
          </p:cNvPr>
          <p:cNvSpPr>
            <a:spLocks noGrp="1" noChangeArrowheads="1"/>
          </p:cNvSpPr>
          <p:nvPr>
            <p:ph type="title"/>
          </p:nvPr>
        </p:nvSpPr>
        <p:spPr>
          <a:xfrm>
            <a:off x="415925" y="277814"/>
            <a:ext cx="9074150" cy="1139825"/>
          </a:xfrm>
        </p:spPr>
        <p:txBody>
          <a:bodyPr/>
          <a:lstStyle/>
          <a:p>
            <a:pPr algn="ctr"/>
            <a:r>
              <a:rPr lang="ar-AE" altLang="en-US" b="1">
                <a:solidFill>
                  <a:srgbClr val="0070C0"/>
                </a:solidFill>
              </a:rPr>
              <a:t>الشيخ عبد الله بن بيّه</a:t>
            </a:r>
            <a:br>
              <a:rPr lang="en-US" altLang="en-US" b="1">
                <a:solidFill>
                  <a:srgbClr val="0070C0"/>
                </a:solidFill>
              </a:rPr>
            </a:br>
            <a:r>
              <a:rPr lang="en-US" altLang="en-US" b="1">
                <a:solidFill>
                  <a:srgbClr val="0070C0"/>
                </a:solidFill>
              </a:rPr>
              <a:t>Shaykh ‘Abdullah bin Bayyah:</a:t>
            </a:r>
            <a:br>
              <a:rPr lang="en-US" altLang="en-US" b="1">
                <a:solidFill>
                  <a:srgbClr val="0070C0"/>
                </a:solidFill>
              </a:rPr>
            </a:br>
            <a:r>
              <a:rPr lang="en-US" altLang="en-US" b="1" i="1">
                <a:solidFill>
                  <a:srgbClr val="0070C0"/>
                </a:solidFill>
              </a:rPr>
              <a:t>a leading Islamic theologian of our time</a:t>
            </a:r>
          </a:p>
        </p:txBody>
      </p:sp>
      <p:pic>
        <p:nvPicPr>
          <p:cNvPr id="9219" name="Picture 4" descr="Image result for bin bayyah">
            <a:extLst>
              <a:ext uri="{FF2B5EF4-FFF2-40B4-BE49-F238E27FC236}">
                <a16:creationId xmlns:a16="http://schemas.microsoft.com/office/drawing/2014/main" id="{9AF49CDD-76BF-4F32-B38E-A3D9FB69E5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088" y="1916113"/>
            <a:ext cx="3810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2" descr="http://www.marrakeshdeclaration.org/assets/images/logo.png">
            <a:extLst>
              <a:ext uri="{FF2B5EF4-FFF2-40B4-BE49-F238E27FC236}">
                <a16:creationId xmlns:a16="http://schemas.microsoft.com/office/drawing/2014/main" id="{E8D09E02-46F1-4998-9264-881818444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76" y="4854575"/>
            <a:ext cx="269557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6" descr="Image result for bin bayyah alliance of virtue">
            <a:extLst>
              <a:ext uri="{FF2B5EF4-FFF2-40B4-BE49-F238E27FC236}">
                <a16:creationId xmlns:a16="http://schemas.microsoft.com/office/drawing/2014/main" id="{AFAB056F-E111-4468-AD01-7BE4D43588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6600" y="2066926"/>
            <a:ext cx="285750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TextBox 3">
            <a:extLst>
              <a:ext uri="{FF2B5EF4-FFF2-40B4-BE49-F238E27FC236}">
                <a16:creationId xmlns:a16="http://schemas.microsoft.com/office/drawing/2014/main" id="{9AF43BCB-CAA9-48E3-99FC-DADC25BD4A3E}"/>
              </a:ext>
            </a:extLst>
          </p:cNvPr>
          <p:cNvSpPr txBox="1">
            <a:spLocks noChangeArrowheads="1"/>
          </p:cNvSpPr>
          <p:nvPr/>
        </p:nvSpPr>
        <p:spPr bwMode="auto">
          <a:xfrm>
            <a:off x="30" y="6211886"/>
            <a:ext cx="62774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b="1">
                <a:solidFill>
                  <a:schemeClr val="accent2">
                    <a:lumMod val="75000"/>
                  </a:schemeClr>
                </a:solidFill>
              </a:rPr>
              <a:t>2016-17: Marrakesh Declaration + Nation-States in Islam</a:t>
            </a:r>
          </a:p>
          <a:p>
            <a:pPr algn="ctr"/>
            <a:r>
              <a:rPr lang="en-US" altLang="en-US" b="1">
                <a:solidFill>
                  <a:schemeClr val="accent2">
                    <a:lumMod val="75000"/>
                  </a:schemeClr>
                </a:solidFill>
              </a:rPr>
              <a:t>	</a:t>
            </a:r>
            <a:r>
              <a:rPr lang="ar-AE" altLang="en-US" b="1">
                <a:solidFill>
                  <a:schemeClr val="accent2">
                    <a:lumMod val="75000"/>
                  </a:schemeClr>
                </a:solidFill>
              </a:rPr>
              <a:t> الإسلام والدولة الوطنية</a:t>
            </a:r>
            <a:endParaRPr lang="en-GB" altLang="en-US" b="1">
              <a:solidFill>
                <a:schemeClr val="accent2">
                  <a:lumMod val="75000"/>
                </a:schemeClr>
              </a:solidFill>
            </a:endParaRPr>
          </a:p>
        </p:txBody>
      </p:sp>
      <p:sp>
        <p:nvSpPr>
          <p:cNvPr id="9223" name="TextBox 9">
            <a:extLst>
              <a:ext uri="{FF2B5EF4-FFF2-40B4-BE49-F238E27FC236}">
                <a16:creationId xmlns:a16="http://schemas.microsoft.com/office/drawing/2014/main" id="{B1A80266-742C-4B9D-AB1E-A8B941C16AA2}"/>
              </a:ext>
            </a:extLst>
          </p:cNvPr>
          <p:cNvSpPr txBox="1">
            <a:spLocks noChangeArrowheads="1"/>
          </p:cNvSpPr>
          <p:nvPr/>
        </p:nvSpPr>
        <p:spPr bwMode="auto">
          <a:xfrm>
            <a:off x="5095878" y="4724400"/>
            <a:ext cx="439419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b="1">
                <a:solidFill>
                  <a:schemeClr val="accent4">
                    <a:lumMod val="50000"/>
                  </a:schemeClr>
                </a:solidFill>
              </a:rPr>
              <a:t>2018-19</a:t>
            </a:r>
          </a:p>
          <a:p>
            <a:pPr algn="ctr"/>
            <a:endParaRPr lang="en-US" altLang="en-US" b="1">
              <a:solidFill>
                <a:schemeClr val="accent4">
                  <a:lumMod val="50000"/>
                </a:schemeClr>
              </a:solidFill>
            </a:endParaRPr>
          </a:p>
          <a:p>
            <a:pPr algn="ctr"/>
            <a:r>
              <a:rPr lang="en-US" altLang="en-US" b="1">
                <a:solidFill>
                  <a:schemeClr val="accent4">
                    <a:lumMod val="50000"/>
                  </a:schemeClr>
                </a:solidFill>
              </a:rPr>
              <a:t>The (New) Alliance of Virtue</a:t>
            </a:r>
          </a:p>
          <a:p>
            <a:pPr algn="ctr"/>
            <a:endParaRPr lang="en-US" altLang="en-US" b="1">
              <a:solidFill>
                <a:schemeClr val="accent4">
                  <a:lumMod val="50000"/>
                </a:schemeClr>
              </a:solidFill>
            </a:endParaRPr>
          </a:p>
          <a:p>
            <a:pPr algn="ctr"/>
            <a:r>
              <a:rPr lang="ar-AE" altLang="en-US" b="1">
                <a:solidFill>
                  <a:schemeClr val="accent4">
                    <a:lumMod val="50000"/>
                  </a:schemeClr>
                </a:solidFill>
              </a:rPr>
              <a:t>حلف الفضول الجديد</a:t>
            </a:r>
            <a:endParaRPr lang="en-US" altLang="en-US" b="1">
              <a:solidFill>
                <a:schemeClr val="accent4">
                  <a:lumMod val="50000"/>
                </a:schemeClr>
              </a:solidFill>
            </a:endParaRPr>
          </a:p>
        </p:txBody>
      </p:sp>
    </p:spTree>
    <p:extLst>
      <p:ext uri="{BB962C8B-B14F-4D97-AF65-F5344CB8AC3E}">
        <p14:creationId xmlns:p14="http://schemas.microsoft.com/office/powerpoint/2010/main" val="641449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F2963-7BAB-434B-8E62-6FE29CEB87E9}"/>
              </a:ext>
            </a:extLst>
          </p:cNvPr>
          <p:cNvSpPr>
            <a:spLocks noGrp="1"/>
          </p:cNvSpPr>
          <p:nvPr>
            <p:ph type="title"/>
          </p:nvPr>
        </p:nvSpPr>
        <p:spPr>
          <a:xfrm>
            <a:off x="0" y="288000"/>
            <a:ext cx="9972000" cy="1143000"/>
          </a:xfrm>
        </p:spPr>
        <p:txBody>
          <a:bodyPr/>
          <a:lstStyle/>
          <a:p>
            <a:pPr algn="ctr"/>
            <a:r>
              <a:rPr lang="en-GB" b="1" dirty="0"/>
              <a:t>Shaykh Abdullah bin Bayyah: Islam &amp; Modern Citizenship</a:t>
            </a:r>
          </a:p>
        </p:txBody>
      </p:sp>
      <p:sp>
        <p:nvSpPr>
          <p:cNvPr id="3" name="Content Placeholder 2">
            <a:extLst>
              <a:ext uri="{FF2B5EF4-FFF2-40B4-BE49-F238E27FC236}">
                <a16:creationId xmlns:a16="http://schemas.microsoft.com/office/drawing/2014/main" id="{FBE5A044-7DDD-44B7-80F3-9F40F78F30F0}"/>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265D0C47-7916-4189-9269-D4A1302B05BA}"/>
              </a:ext>
            </a:extLst>
          </p:cNvPr>
          <p:cNvSpPr>
            <a:spLocks noGrp="1"/>
          </p:cNvSpPr>
          <p:nvPr>
            <p:ph type="sldNum" sz="quarter" idx="12"/>
          </p:nvPr>
        </p:nvSpPr>
        <p:spPr/>
        <p:txBody>
          <a:bodyPr/>
          <a:lstStyle/>
          <a:p>
            <a:fld id="{282730AB-3719-4F69-9EE5-FFE053C36F7E}" type="slidenum">
              <a:rPr lang="en-GB" smtClean="0"/>
              <a:t>45</a:t>
            </a:fld>
            <a:endParaRPr lang="en-GB"/>
          </a:p>
        </p:txBody>
      </p:sp>
      <p:sp>
        <p:nvSpPr>
          <p:cNvPr id="5" name="TextBox 4">
            <a:extLst>
              <a:ext uri="{FF2B5EF4-FFF2-40B4-BE49-F238E27FC236}">
                <a16:creationId xmlns:a16="http://schemas.microsoft.com/office/drawing/2014/main" id="{37B6DBEF-45DE-4705-9852-2A4DEBA37AC3}"/>
              </a:ext>
            </a:extLst>
          </p:cNvPr>
          <p:cNvSpPr txBox="1"/>
          <p:nvPr/>
        </p:nvSpPr>
        <p:spPr>
          <a:xfrm>
            <a:off x="421240" y="918941"/>
            <a:ext cx="9226194" cy="4839128"/>
          </a:xfrm>
          <a:prstGeom prst="rect">
            <a:avLst/>
          </a:prstGeom>
          <a:noFill/>
        </p:spPr>
        <p:txBody>
          <a:bodyPr wrap="square" lIns="0" tIns="0" bIns="0" rtlCol="0">
            <a:noAutofit/>
          </a:bodyPr>
          <a:lstStyle/>
          <a:p>
            <a:r>
              <a:rPr lang="en-GB" sz="2400" b="1" dirty="0">
                <a:solidFill>
                  <a:srgbClr val="C00000"/>
                </a:solidFill>
              </a:rPr>
              <a:t>Citizenship is a voluntary tie binding you to a homeland, ruled by a constitution, or what the German philosopher Habermas calls constitutional citizenship, i.e. the individual’s sense of belonging to a civic society founded on the sharing of basic values. Citizenship rises above group dynamics but does not cancel them: the aim is to blend and coexist with them successfully. The above is perhaps the most important development in the understanding of citizenship in the modern age. It is also perhaps the most important bridge by which the religious values of all human groupings may be respected and accepted. This accords with the understanding of Islam about human coexistence: a Muslim finds no harm in it, but rather may co-operate in it. </a:t>
            </a:r>
          </a:p>
          <a:p>
            <a:endParaRPr lang="en-GB" sz="2400" b="1" dirty="0"/>
          </a:p>
          <a:p>
            <a:r>
              <a:rPr lang="en-GB" sz="2400" b="1" i="1" dirty="0">
                <a:solidFill>
                  <a:schemeClr val="accent6">
                    <a:lumMod val="75000"/>
                  </a:schemeClr>
                </a:solidFill>
              </a:rPr>
              <a:t>- Shaykh ‘Abdullah bin Bayyah, 2007 </a:t>
            </a:r>
          </a:p>
        </p:txBody>
      </p:sp>
    </p:spTree>
    <p:extLst>
      <p:ext uri="{BB962C8B-B14F-4D97-AF65-F5344CB8AC3E}">
        <p14:creationId xmlns:p14="http://schemas.microsoft.com/office/powerpoint/2010/main" val="37771973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1BE9AC80-E050-4027-8BBB-221EC7D708E5}"/>
              </a:ext>
            </a:extLst>
          </p:cNvPr>
          <p:cNvSpPr>
            <a:spLocks noGrp="1" noChangeArrowheads="1"/>
          </p:cNvSpPr>
          <p:nvPr>
            <p:ph type="title"/>
          </p:nvPr>
        </p:nvSpPr>
        <p:spPr/>
        <p:txBody>
          <a:bodyPr/>
          <a:lstStyle/>
          <a:p>
            <a:r>
              <a:rPr lang="en-GB" altLang="en-US" sz="3200" b="1" dirty="0"/>
              <a:t>Bin Bayyah’s extraction of 11 principles from Medina Charter for Marrakesh Declaration 2016</a:t>
            </a:r>
          </a:p>
        </p:txBody>
      </p:sp>
      <p:sp>
        <p:nvSpPr>
          <p:cNvPr id="10243" name="Content Placeholder 3">
            <a:extLst>
              <a:ext uri="{FF2B5EF4-FFF2-40B4-BE49-F238E27FC236}">
                <a16:creationId xmlns:a16="http://schemas.microsoft.com/office/drawing/2014/main" id="{2DEFB4F4-78D7-4BDC-9F1B-845C9659E99B}"/>
              </a:ext>
            </a:extLst>
          </p:cNvPr>
          <p:cNvSpPr>
            <a:spLocks noGrp="1" noChangeArrowheads="1"/>
          </p:cNvSpPr>
          <p:nvPr>
            <p:ph sz="half" idx="1"/>
          </p:nvPr>
        </p:nvSpPr>
        <p:spPr>
          <a:xfrm>
            <a:off x="771525" y="1125539"/>
            <a:ext cx="8362950" cy="4530725"/>
          </a:xfrm>
        </p:spPr>
        <p:txBody>
          <a:bodyPr/>
          <a:lstStyle/>
          <a:p>
            <a:endParaRPr lang="en-GB" altLang="en-US" sz="1600" dirty="0"/>
          </a:p>
          <a:p>
            <a:endParaRPr lang="en-GB" altLang="en-US" sz="1600" dirty="0"/>
          </a:p>
          <a:p>
            <a:endParaRPr lang="en-GB" altLang="en-US" sz="1600" dirty="0"/>
          </a:p>
          <a:p>
            <a:endParaRPr lang="en-GB" altLang="en-US" sz="1600" dirty="0"/>
          </a:p>
          <a:p>
            <a:r>
              <a:rPr lang="en-GB" altLang="en-US" sz="1600" b="1" dirty="0"/>
              <a:t>In his keynote lecture at the historic Marrakesh Declaration conference in January 2016, Shaykh ‘Abdullah bin Bayyah argued that we need a modern equivalent of the Medina Charter, and listed 11 universal Qur’anic principles upon which this should be based, all of which are manifested in the Medina Charter:</a:t>
            </a:r>
            <a:br>
              <a:rPr lang="en-GB" altLang="en-US" sz="1600" b="1" dirty="0"/>
            </a:br>
            <a:endParaRPr lang="en-GB" altLang="en-US" sz="1600" b="1" dirty="0">
              <a:solidFill>
                <a:schemeClr val="accent6">
                  <a:lumMod val="75000"/>
                </a:schemeClr>
              </a:solidFill>
            </a:endParaRPr>
          </a:p>
          <a:p>
            <a:pPr>
              <a:buFont typeface="Garamond" panose="02020404030301010803" pitchFamily="18" charset="0"/>
              <a:buAutoNum type="arabicParenR"/>
            </a:pPr>
            <a:r>
              <a:rPr lang="en-GB" altLang="en-US" sz="1600" dirty="0">
                <a:solidFill>
                  <a:schemeClr val="accent6">
                    <a:lumMod val="75000"/>
                  </a:schemeClr>
                </a:solidFill>
              </a:rPr>
              <a:t> </a:t>
            </a:r>
            <a:r>
              <a:rPr lang="en-GB" altLang="en-US" sz="1600" b="1" dirty="0">
                <a:solidFill>
                  <a:schemeClr val="accent6">
                    <a:lumMod val="75000"/>
                  </a:schemeClr>
                </a:solidFill>
              </a:rPr>
              <a:t>kindness </a:t>
            </a:r>
            <a:r>
              <a:rPr lang="en-GB" altLang="en-US" sz="1600" dirty="0">
                <a:solidFill>
                  <a:schemeClr val="accent6">
                    <a:lumMod val="75000"/>
                  </a:schemeClr>
                </a:solidFill>
              </a:rPr>
              <a:t>(Q. 2:195)</a:t>
            </a:r>
            <a:endParaRPr lang="en-GB" altLang="en-US" sz="1600" b="1" dirty="0">
              <a:solidFill>
                <a:schemeClr val="accent6">
                  <a:lumMod val="75000"/>
                </a:schemeClr>
              </a:solidFill>
            </a:endParaRPr>
          </a:p>
          <a:p>
            <a:pPr>
              <a:buFont typeface="Garamond" panose="02020404030301010803" pitchFamily="18" charset="0"/>
              <a:buAutoNum type="arabicParenR"/>
            </a:pPr>
            <a:r>
              <a:rPr lang="en-GB" altLang="en-US" sz="1600" dirty="0">
                <a:solidFill>
                  <a:schemeClr val="accent6">
                    <a:lumMod val="75000"/>
                  </a:schemeClr>
                </a:solidFill>
              </a:rPr>
              <a:t> </a:t>
            </a:r>
            <a:r>
              <a:rPr lang="en-GB" altLang="en-US" sz="1600" b="1" dirty="0">
                <a:solidFill>
                  <a:schemeClr val="accent6">
                    <a:lumMod val="75000"/>
                  </a:schemeClr>
                </a:solidFill>
              </a:rPr>
              <a:t>human dignity </a:t>
            </a:r>
            <a:r>
              <a:rPr lang="en-GB" altLang="en-US" sz="1600" dirty="0">
                <a:solidFill>
                  <a:schemeClr val="accent6">
                    <a:lumMod val="75000"/>
                  </a:schemeClr>
                </a:solidFill>
              </a:rPr>
              <a:t>(Q. 17:70) </a:t>
            </a:r>
          </a:p>
          <a:p>
            <a:pPr>
              <a:buFont typeface="Garamond" panose="02020404030301010803" pitchFamily="18" charset="0"/>
              <a:buAutoNum type="arabicParenR"/>
            </a:pPr>
            <a:r>
              <a:rPr lang="en-GB" altLang="en-US" sz="1600" dirty="0">
                <a:solidFill>
                  <a:schemeClr val="accent6">
                    <a:lumMod val="75000"/>
                  </a:schemeClr>
                </a:solidFill>
              </a:rPr>
              <a:t> </a:t>
            </a:r>
            <a:r>
              <a:rPr lang="en-GB" altLang="en-US" sz="1600" b="1" dirty="0">
                <a:solidFill>
                  <a:schemeClr val="accent6">
                    <a:lumMod val="75000"/>
                  </a:schemeClr>
                </a:solidFill>
              </a:rPr>
              <a:t>cooperation in goodness, mutual guarantee and reform (</a:t>
            </a:r>
            <a:r>
              <a:rPr lang="en-GB" altLang="en-US" sz="1600" b="1" i="1" dirty="0" err="1">
                <a:solidFill>
                  <a:schemeClr val="accent6">
                    <a:lumMod val="75000"/>
                  </a:schemeClr>
                </a:solidFill>
              </a:rPr>
              <a:t>islah</a:t>
            </a:r>
            <a:r>
              <a:rPr lang="en-GB" altLang="en-US" sz="1600" b="1" dirty="0">
                <a:solidFill>
                  <a:schemeClr val="accent6">
                    <a:lumMod val="75000"/>
                  </a:schemeClr>
                </a:solidFill>
              </a:rPr>
              <a:t>)</a:t>
            </a:r>
            <a:br>
              <a:rPr lang="en-GB" altLang="en-US" sz="1600" b="1" dirty="0">
                <a:solidFill>
                  <a:schemeClr val="accent6">
                    <a:lumMod val="75000"/>
                  </a:schemeClr>
                </a:solidFill>
              </a:rPr>
            </a:br>
            <a:r>
              <a:rPr lang="en-GB" altLang="en-US" sz="1600" dirty="0">
                <a:solidFill>
                  <a:schemeClr val="accent6">
                    <a:lumMod val="75000"/>
                  </a:schemeClr>
                </a:solidFill>
              </a:rPr>
              <a:t>(Q. 5:2, 7:56, 28:77 &amp; 2:220)</a:t>
            </a:r>
          </a:p>
          <a:p>
            <a:pPr>
              <a:buFont typeface="Garamond" panose="02020404030301010803" pitchFamily="18" charset="0"/>
              <a:buAutoNum type="arabicParenR"/>
            </a:pPr>
            <a:r>
              <a:rPr lang="en-GB" altLang="en-US" sz="1600" dirty="0">
                <a:solidFill>
                  <a:schemeClr val="accent6">
                    <a:lumMod val="75000"/>
                  </a:schemeClr>
                </a:solidFill>
              </a:rPr>
              <a:t> </a:t>
            </a:r>
            <a:r>
              <a:rPr lang="en-GB" altLang="en-US" sz="1600" b="1" dirty="0">
                <a:solidFill>
                  <a:schemeClr val="accent6">
                    <a:lumMod val="75000"/>
                  </a:schemeClr>
                </a:solidFill>
              </a:rPr>
              <a:t>reconciliation</a:t>
            </a:r>
            <a:r>
              <a:rPr lang="en-GB" altLang="en-US" sz="1600" dirty="0">
                <a:solidFill>
                  <a:schemeClr val="accent6">
                    <a:lumMod val="75000"/>
                  </a:schemeClr>
                </a:solidFill>
              </a:rPr>
              <a:t> (Q. 8:1)</a:t>
            </a:r>
          </a:p>
          <a:p>
            <a:pPr>
              <a:buFont typeface="Garamond" panose="02020404030301010803" pitchFamily="18" charset="0"/>
              <a:buAutoNum type="arabicParenR"/>
            </a:pPr>
            <a:r>
              <a:rPr lang="en-GB" altLang="en-US" sz="1600" dirty="0">
                <a:solidFill>
                  <a:schemeClr val="accent6">
                    <a:lumMod val="75000"/>
                  </a:schemeClr>
                </a:solidFill>
              </a:rPr>
              <a:t> </a:t>
            </a:r>
            <a:r>
              <a:rPr lang="en-GB" altLang="en-US" sz="1600" b="1" dirty="0">
                <a:solidFill>
                  <a:schemeClr val="accent6">
                    <a:lumMod val="75000"/>
                  </a:schemeClr>
                </a:solidFill>
              </a:rPr>
              <a:t>human fraternity and mutual recognition </a:t>
            </a:r>
            <a:r>
              <a:rPr lang="en-GB" altLang="en-US" sz="1600" dirty="0">
                <a:solidFill>
                  <a:schemeClr val="accent6">
                    <a:lumMod val="75000"/>
                  </a:schemeClr>
                </a:solidFill>
              </a:rPr>
              <a:t>(Q. 49:13) – according to Ibn Bayyah, “this is the basis of relationships, and not the mutual quest for domination, as in the Hegelian dialectic based on his master-slave theory.”</a:t>
            </a:r>
          </a:p>
          <a:p>
            <a:pPr>
              <a:buFont typeface="Garamond" panose="02020404030301010803" pitchFamily="18" charset="0"/>
              <a:buAutoNum type="arabicParenR"/>
            </a:pPr>
            <a:r>
              <a:rPr lang="en-GB" altLang="en-US" sz="1600" dirty="0">
                <a:solidFill>
                  <a:schemeClr val="accent6">
                    <a:lumMod val="75000"/>
                  </a:schemeClr>
                </a:solidFill>
              </a:rPr>
              <a:t> </a:t>
            </a:r>
            <a:r>
              <a:rPr lang="en-GB" altLang="en-US" sz="1600" b="1" dirty="0">
                <a:solidFill>
                  <a:schemeClr val="accent6">
                    <a:lumMod val="75000"/>
                  </a:schemeClr>
                </a:solidFill>
              </a:rPr>
              <a:t>wisdom</a:t>
            </a:r>
            <a:r>
              <a:rPr lang="en-GB" altLang="en-US" sz="1600" dirty="0">
                <a:solidFill>
                  <a:schemeClr val="accent6">
                    <a:lumMod val="75000"/>
                  </a:schemeClr>
                </a:solidFill>
              </a:rPr>
              <a:t> (Q. 2:269)</a:t>
            </a:r>
          </a:p>
        </p:txBody>
      </p:sp>
      <p:pic>
        <p:nvPicPr>
          <p:cNvPr id="10244" name="Picture 2" descr="http://www.marrakeshdeclaration.org/assets/images/logo.png">
            <a:extLst>
              <a:ext uri="{FF2B5EF4-FFF2-40B4-BE49-F238E27FC236}">
                <a16:creationId xmlns:a16="http://schemas.microsoft.com/office/drawing/2014/main" id="{8B76F284-822A-4D87-A2CE-1C9843D6D45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650039" y="895350"/>
            <a:ext cx="2695575" cy="1238250"/>
          </a:xfrm>
          <a:noFill/>
        </p:spPr>
      </p:pic>
    </p:spTree>
    <p:extLst>
      <p:ext uri="{BB962C8B-B14F-4D97-AF65-F5344CB8AC3E}">
        <p14:creationId xmlns:p14="http://schemas.microsoft.com/office/powerpoint/2010/main" val="23355946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4">
            <a:extLst>
              <a:ext uri="{FF2B5EF4-FFF2-40B4-BE49-F238E27FC236}">
                <a16:creationId xmlns:a16="http://schemas.microsoft.com/office/drawing/2014/main" id="{1F4B21DE-723E-4152-92F8-C72285D3662A}"/>
              </a:ext>
            </a:extLst>
          </p:cNvPr>
          <p:cNvSpPr>
            <a:spLocks noGrp="1" noChangeArrowheads="1"/>
          </p:cNvSpPr>
          <p:nvPr>
            <p:ph type="title"/>
          </p:nvPr>
        </p:nvSpPr>
        <p:spPr>
          <a:xfrm>
            <a:off x="-9788" y="51697"/>
            <a:ext cx="8393500" cy="1143000"/>
          </a:xfrm>
        </p:spPr>
        <p:txBody>
          <a:bodyPr/>
          <a:lstStyle/>
          <a:p>
            <a:r>
              <a:rPr lang="en-GB" altLang="en-US" sz="4000"/>
              <a:t>11 principles from Medina Charter for Marrakesh Declaration 2016 (cont’d)</a:t>
            </a:r>
          </a:p>
        </p:txBody>
      </p:sp>
      <p:sp>
        <p:nvSpPr>
          <p:cNvPr id="11267" name="Content Placeholder 5">
            <a:extLst>
              <a:ext uri="{FF2B5EF4-FFF2-40B4-BE49-F238E27FC236}">
                <a16:creationId xmlns:a16="http://schemas.microsoft.com/office/drawing/2014/main" id="{7E65CAD3-7CD0-45BA-A5DC-E3B5A96BD49D}"/>
              </a:ext>
            </a:extLst>
          </p:cNvPr>
          <p:cNvSpPr>
            <a:spLocks noGrp="1" noChangeArrowheads="1"/>
          </p:cNvSpPr>
          <p:nvPr>
            <p:ph idx="1"/>
          </p:nvPr>
        </p:nvSpPr>
        <p:spPr>
          <a:xfrm>
            <a:off x="838200" y="2211389"/>
            <a:ext cx="8229600" cy="4530725"/>
          </a:xfrm>
        </p:spPr>
        <p:txBody>
          <a:bodyPr/>
          <a:lstStyle/>
          <a:p>
            <a:pPr marL="514350" indent="-514350">
              <a:buFont typeface="Garamond" panose="02020404030301010803" pitchFamily="18" charset="0"/>
              <a:buAutoNum type="arabicParenR" startAt="7"/>
            </a:pPr>
            <a:r>
              <a:rPr lang="en-GB" altLang="en-US" sz="3200" b="1" dirty="0">
                <a:solidFill>
                  <a:schemeClr val="accent6">
                    <a:lumMod val="75000"/>
                  </a:schemeClr>
                </a:solidFill>
              </a:rPr>
              <a:t>welfare</a:t>
            </a:r>
            <a:r>
              <a:rPr lang="en-GB" altLang="en-US" sz="3200" dirty="0">
                <a:solidFill>
                  <a:schemeClr val="accent6">
                    <a:lumMod val="75000"/>
                  </a:schemeClr>
                </a:solidFill>
              </a:rPr>
              <a:t> (Q. 7:170)</a:t>
            </a:r>
          </a:p>
          <a:p>
            <a:pPr marL="514350" indent="-514350">
              <a:buFont typeface="Garamond" panose="02020404030301010803" pitchFamily="18" charset="0"/>
              <a:buAutoNum type="arabicParenR" startAt="7"/>
            </a:pPr>
            <a:r>
              <a:rPr lang="en-GB" altLang="en-US" sz="3200" b="1" dirty="0">
                <a:solidFill>
                  <a:schemeClr val="accent6">
                    <a:lumMod val="75000"/>
                  </a:schemeClr>
                </a:solidFill>
              </a:rPr>
              <a:t>justice in dealing with people</a:t>
            </a:r>
            <a:r>
              <a:rPr lang="en-GB" altLang="en-US" sz="3200" dirty="0">
                <a:solidFill>
                  <a:schemeClr val="accent6">
                    <a:lumMod val="75000"/>
                  </a:schemeClr>
                </a:solidFill>
              </a:rPr>
              <a:t> </a:t>
            </a:r>
            <a:br>
              <a:rPr lang="en-GB" altLang="en-US" sz="3200" dirty="0">
                <a:solidFill>
                  <a:schemeClr val="accent6">
                    <a:lumMod val="75000"/>
                  </a:schemeClr>
                </a:solidFill>
              </a:rPr>
            </a:br>
            <a:r>
              <a:rPr lang="en-GB" altLang="en-US" sz="3200" dirty="0">
                <a:solidFill>
                  <a:schemeClr val="accent6">
                    <a:lumMod val="75000"/>
                  </a:schemeClr>
                </a:solidFill>
              </a:rPr>
              <a:t>(Q. 16:90)</a:t>
            </a:r>
          </a:p>
          <a:p>
            <a:pPr marL="514350" indent="-514350">
              <a:buFont typeface="Garamond" panose="02020404030301010803" pitchFamily="18" charset="0"/>
              <a:buAutoNum type="arabicParenR" startAt="7"/>
            </a:pPr>
            <a:r>
              <a:rPr lang="en-GB" altLang="en-US" sz="3200" b="1" dirty="0">
                <a:solidFill>
                  <a:schemeClr val="accent6">
                    <a:lumMod val="75000"/>
                  </a:schemeClr>
                </a:solidFill>
              </a:rPr>
              <a:t>mercy &amp; compassion </a:t>
            </a:r>
            <a:br>
              <a:rPr lang="en-GB" altLang="en-US" sz="3200" dirty="0">
                <a:solidFill>
                  <a:schemeClr val="accent6">
                    <a:lumMod val="75000"/>
                  </a:schemeClr>
                </a:solidFill>
              </a:rPr>
            </a:br>
            <a:r>
              <a:rPr lang="en-GB" altLang="en-US" sz="3200" dirty="0">
                <a:solidFill>
                  <a:schemeClr val="accent6">
                    <a:lumMod val="75000"/>
                  </a:schemeClr>
                </a:solidFill>
              </a:rPr>
              <a:t>(Q. 21:107, 7:156)</a:t>
            </a:r>
          </a:p>
          <a:p>
            <a:pPr marL="514350" indent="-514350">
              <a:buFont typeface="Garamond" panose="02020404030301010803" pitchFamily="18" charset="0"/>
              <a:buAutoNum type="arabicParenR" startAt="7"/>
            </a:pPr>
            <a:r>
              <a:rPr lang="en-GB" altLang="en-US" sz="3200" dirty="0">
                <a:solidFill>
                  <a:schemeClr val="accent6">
                    <a:lumMod val="75000"/>
                  </a:schemeClr>
                </a:solidFill>
              </a:rPr>
              <a:t> </a:t>
            </a:r>
            <a:r>
              <a:rPr lang="en-GB" altLang="en-US" sz="3200" b="1" dirty="0">
                <a:solidFill>
                  <a:schemeClr val="accent6">
                    <a:lumMod val="75000"/>
                  </a:schemeClr>
                </a:solidFill>
              </a:rPr>
              <a:t>peace</a:t>
            </a:r>
            <a:r>
              <a:rPr lang="en-GB" altLang="en-US" sz="3200" dirty="0">
                <a:solidFill>
                  <a:schemeClr val="accent6">
                    <a:lumMod val="75000"/>
                  </a:schemeClr>
                </a:solidFill>
              </a:rPr>
              <a:t> (Q. 2:208, 8:61)</a:t>
            </a:r>
          </a:p>
          <a:p>
            <a:pPr marL="514350" indent="-514350">
              <a:buFont typeface="Garamond" panose="02020404030301010803" pitchFamily="18" charset="0"/>
              <a:buAutoNum type="arabicParenR" startAt="7"/>
            </a:pPr>
            <a:r>
              <a:rPr lang="en-GB" altLang="en-US" sz="3200" dirty="0">
                <a:solidFill>
                  <a:schemeClr val="accent6">
                    <a:lumMod val="75000"/>
                  </a:schemeClr>
                </a:solidFill>
              </a:rPr>
              <a:t> </a:t>
            </a:r>
            <a:r>
              <a:rPr lang="en-GB" altLang="en-US" sz="3200" b="1" dirty="0">
                <a:solidFill>
                  <a:schemeClr val="accent6">
                    <a:lumMod val="75000"/>
                  </a:schemeClr>
                </a:solidFill>
              </a:rPr>
              <a:t>loyalty to covenants and agreements </a:t>
            </a:r>
            <a:br>
              <a:rPr lang="en-GB" altLang="en-US" sz="3200" dirty="0">
                <a:solidFill>
                  <a:schemeClr val="accent6">
                    <a:lumMod val="75000"/>
                  </a:schemeClr>
                </a:solidFill>
              </a:rPr>
            </a:br>
            <a:r>
              <a:rPr lang="en-GB" altLang="en-US" sz="3200" dirty="0">
                <a:solidFill>
                  <a:schemeClr val="accent6">
                    <a:lumMod val="75000"/>
                  </a:schemeClr>
                </a:solidFill>
              </a:rPr>
              <a:t>(Q. 5:1, 8:72)</a:t>
            </a:r>
          </a:p>
        </p:txBody>
      </p:sp>
      <p:pic>
        <p:nvPicPr>
          <p:cNvPr id="4" name="Picture 2" descr="http://www.marrakeshdeclaration.org/assets/images/logo.png">
            <a:extLst>
              <a:ext uri="{FF2B5EF4-FFF2-40B4-BE49-F238E27FC236}">
                <a16:creationId xmlns:a16="http://schemas.microsoft.com/office/drawing/2014/main" id="{A3311ED4-11E5-4139-BF41-B08A711B7A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5924" y="973139"/>
            <a:ext cx="269557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376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49915159-DBE0-4883-ADD3-31FFBBC59051}"/>
              </a:ext>
            </a:extLst>
          </p:cNvPr>
          <p:cNvSpPr>
            <a:spLocks noGrp="1" noChangeArrowheads="1"/>
          </p:cNvSpPr>
          <p:nvPr>
            <p:ph type="title"/>
          </p:nvPr>
        </p:nvSpPr>
        <p:spPr/>
        <p:txBody>
          <a:bodyPr/>
          <a:lstStyle/>
          <a:p>
            <a:r>
              <a:rPr lang="fi-FI" altLang="en-US" b="1" dirty="0"/>
              <a:t>Ottoman Sultan Mehmet II, 1808-1839</a:t>
            </a:r>
          </a:p>
        </p:txBody>
      </p:sp>
      <p:sp>
        <p:nvSpPr>
          <p:cNvPr id="3" name="Content Placeholder 2">
            <a:extLst>
              <a:ext uri="{FF2B5EF4-FFF2-40B4-BE49-F238E27FC236}">
                <a16:creationId xmlns:a16="http://schemas.microsoft.com/office/drawing/2014/main" id="{7F949C99-5E24-475E-B436-FAB838664738}"/>
              </a:ext>
            </a:extLst>
          </p:cNvPr>
          <p:cNvSpPr>
            <a:spLocks noGrp="1"/>
          </p:cNvSpPr>
          <p:nvPr>
            <p:ph idx="1"/>
          </p:nvPr>
        </p:nvSpPr>
        <p:spPr>
          <a:xfrm>
            <a:off x="103232" y="917061"/>
            <a:ext cx="8229600" cy="4530725"/>
          </a:xfrm>
        </p:spPr>
        <p:txBody>
          <a:bodyPr/>
          <a:lstStyle/>
          <a:p>
            <a:pPr>
              <a:defRPr/>
            </a:pPr>
            <a:r>
              <a:rPr lang="en-GB" sz="3200" b="1" i="1">
                <a:solidFill>
                  <a:srgbClr val="FF0000"/>
                </a:solidFill>
              </a:rPr>
              <a:t>From among the subjects, where I distinguish who is Muslim is at a mosque, who is Christian, in a church and who is Jewish, in a synagogue. There is no difference between them on other days … O Greeks, Armenians and Jews! All of you, just like the Muslims, are God’s servants and my subjects. You have various religions, but you are all under the protection of the laws of the state and my royal will.</a:t>
            </a:r>
          </a:p>
        </p:txBody>
      </p:sp>
      <p:pic>
        <p:nvPicPr>
          <p:cNvPr id="5" name="Picture 2">
            <a:extLst>
              <a:ext uri="{FF2B5EF4-FFF2-40B4-BE49-F238E27FC236}">
                <a16:creationId xmlns:a16="http://schemas.microsoft.com/office/drawing/2014/main" id="{C419F3D0-CBAA-43C5-B8A7-7C35B65216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9892" y="11125"/>
            <a:ext cx="2292128" cy="1525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64315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9F610114-5195-412E-8811-60FCBEF3FB83}"/>
              </a:ext>
            </a:extLst>
          </p:cNvPr>
          <p:cNvSpPr>
            <a:spLocks noGrp="1" noChangeArrowheads="1"/>
          </p:cNvSpPr>
          <p:nvPr>
            <p:ph type="title"/>
          </p:nvPr>
        </p:nvSpPr>
        <p:spPr/>
        <p:txBody>
          <a:bodyPr/>
          <a:lstStyle/>
          <a:p>
            <a:r>
              <a:rPr lang="en-GB" altLang="en-US" sz="2800" b="1" dirty="0"/>
              <a:t>Muhammad Ali Jinnah</a:t>
            </a:r>
            <a:br>
              <a:rPr lang="en-GB" altLang="en-US" sz="2800" b="1" dirty="0"/>
            </a:br>
            <a:r>
              <a:rPr lang="en-GB" altLang="en-US" sz="2800" b="1" dirty="0"/>
              <a:t>Founding father of Pakistan, 1947</a:t>
            </a:r>
            <a:endParaRPr lang="en-GB" altLang="en-US" dirty="0"/>
          </a:p>
        </p:txBody>
      </p:sp>
      <p:sp>
        <p:nvSpPr>
          <p:cNvPr id="2" name="TextBox 1">
            <a:extLst>
              <a:ext uri="{FF2B5EF4-FFF2-40B4-BE49-F238E27FC236}">
                <a16:creationId xmlns:a16="http://schemas.microsoft.com/office/drawing/2014/main" id="{981AB878-DFBC-4203-A262-DDD3EBD1C2D1}"/>
              </a:ext>
            </a:extLst>
          </p:cNvPr>
          <p:cNvSpPr txBox="1"/>
          <p:nvPr/>
        </p:nvSpPr>
        <p:spPr>
          <a:xfrm>
            <a:off x="414673" y="1728265"/>
            <a:ext cx="9298113" cy="4623371"/>
          </a:xfrm>
          <a:prstGeom prst="rect">
            <a:avLst/>
          </a:prstGeom>
          <a:noFill/>
        </p:spPr>
        <p:txBody>
          <a:bodyPr wrap="square" lIns="0" tIns="0" bIns="0" rtlCol="0">
            <a:noAutofit/>
          </a:bodyPr>
          <a:lstStyle/>
          <a:p>
            <a:endParaRPr lang="en-GB" altLang="en-US" sz="2800" b="1" i="1" dirty="0">
              <a:solidFill>
                <a:schemeClr val="accent6">
                  <a:lumMod val="75000"/>
                </a:schemeClr>
              </a:solidFill>
            </a:endParaRPr>
          </a:p>
          <a:p>
            <a:r>
              <a:rPr lang="en-GB" altLang="en-US" sz="2400" b="1" i="1" dirty="0">
                <a:solidFill>
                  <a:schemeClr val="accent6">
                    <a:lumMod val="75000"/>
                  </a:schemeClr>
                </a:solidFill>
              </a:rPr>
              <a:t>You are free; you are free to go to your temples, you are free to go to your mosques or to any other place or worship in this State of Pakistan. You may belong to any religion or caste or creed that has nothing to do with the business of the State … We are starting with this fundamental principle that we are all citizens and equal citizens of one State … Hindus would cease to be Hindus and Muslims would cease to be Muslims, not in the religious sense, because that is the personal faith of each individual, but in the political sense as citizens of the State.</a:t>
            </a:r>
          </a:p>
        </p:txBody>
      </p:sp>
      <p:pic>
        <p:nvPicPr>
          <p:cNvPr id="2050" name="Picture 2">
            <a:extLst>
              <a:ext uri="{FF2B5EF4-FFF2-40B4-BE49-F238E27FC236}">
                <a16:creationId xmlns:a16="http://schemas.microsoft.com/office/drawing/2014/main" id="{80EF92BD-374E-4484-B345-037BA3A33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1122" y="-10114"/>
            <a:ext cx="3048000" cy="202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8997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9F610114-5195-412E-8811-60FCBEF3FB83}"/>
              </a:ext>
            </a:extLst>
          </p:cNvPr>
          <p:cNvSpPr>
            <a:spLocks noGrp="1" noChangeArrowheads="1"/>
          </p:cNvSpPr>
          <p:nvPr>
            <p:ph type="title"/>
          </p:nvPr>
        </p:nvSpPr>
        <p:spPr/>
        <p:txBody>
          <a:bodyPr/>
          <a:lstStyle/>
          <a:p>
            <a:r>
              <a:rPr lang="en-GB" altLang="en-US"/>
              <a:t>Recep </a:t>
            </a:r>
            <a:r>
              <a:rPr lang="en-GB" altLang="en-US" err="1"/>
              <a:t>Senturk</a:t>
            </a:r>
            <a:r>
              <a:rPr lang="en-GB" altLang="en-US"/>
              <a:t>, Emory University (2002)</a:t>
            </a:r>
            <a:br>
              <a:rPr lang="en-GB" altLang="en-US"/>
            </a:br>
            <a:endParaRPr lang="en-GB" altLang="en-US"/>
          </a:p>
        </p:txBody>
      </p:sp>
      <p:sp>
        <p:nvSpPr>
          <p:cNvPr id="2" name="TextBox 1">
            <a:extLst>
              <a:ext uri="{FF2B5EF4-FFF2-40B4-BE49-F238E27FC236}">
                <a16:creationId xmlns:a16="http://schemas.microsoft.com/office/drawing/2014/main" id="{981AB878-DFBC-4203-A262-DDD3EBD1C2D1}"/>
              </a:ext>
            </a:extLst>
          </p:cNvPr>
          <p:cNvSpPr txBox="1"/>
          <p:nvPr/>
        </p:nvSpPr>
        <p:spPr>
          <a:xfrm>
            <a:off x="366000" y="859500"/>
            <a:ext cx="9298113" cy="4623371"/>
          </a:xfrm>
          <a:prstGeom prst="rect">
            <a:avLst/>
          </a:prstGeom>
          <a:noFill/>
        </p:spPr>
        <p:txBody>
          <a:bodyPr wrap="square" lIns="0" tIns="0" bIns="0" rtlCol="0">
            <a:noAutofit/>
          </a:bodyPr>
          <a:lstStyle/>
          <a:p>
            <a:r>
              <a:rPr lang="en-GB" altLang="en-US" sz="2800" b="1" i="1" dirty="0">
                <a:solidFill>
                  <a:srgbClr val="FF0000"/>
                </a:solidFill>
              </a:rPr>
              <a:t>The [Ottoman] Declaration of Regulations (</a:t>
            </a:r>
            <a:r>
              <a:rPr lang="en-GB" altLang="en-US" sz="2800" b="1" i="1" dirty="0" err="1">
                <a:solidFill>
                  <a:srgbClr val="FF0000"/>
                </a:solidFill>
              </a:rPr>
              <a:t>Tanzimat</a:t>
            </a:r>
            <a:r>
              <a:rPr lang="en-GB" altLang="en-US" sz="2800" b="1" i="1" dirty="0">
                <a:solidFill>
                  <a:srgbClr val="FF0000"/>
                </a:solidFill>
              </a:rPr>
              <a:t> </a:t>
            </a:r>
            <a:r>
              <a:rPr lang="en-GB" altLang="en-US" sz="2800" b="1" i="1" dirty="0" err="1">
                <a:solidFill>
                  <a:srgbClr val="FF0000"/>
                </a:solidFill>
              </a:rPr>
              <a:t>Fermani</a:t>
            </a:r>
            <a:r>
              <a:rPr lang="en-GB" altLang="en-US" sz="2800" b="1" i="1" dirty="0">
                <a:solidFill>
                  <a:srgbClr val="FF0000"/>
                </a:solidFill>
              </a:rPr>
              <a:t>, 1839) may be seen as the first Islamic human rights declaration in the modern sense … [and when the UN’s Universal Declaration of Human Rights was announced in 1948,] Turkish scholars of Islamic law, such as Kazim Kadri and Ali </a:t>
            </a:r>
            <a:r>
              <a:rPr lang="en-GB" altLang="en-US" sz="2800" b="1" i="1" dirty="0" err="1">
                <a:solidFill>
                  <a:srgbClr val="FF0000"/>
                </a:solidFill>
              </a:rPr>
              <a:t>Fuat</a:t>
            </a:r>
            <a:r>
              <a:rPr lang="en-GB" altLang="en-US" sz="2800" b="1" i="1" dirty="0">
                <a:solidFill>
                  <a:srgbClr val="FF0000"/>
                </a:solidFill>
              </a:rPr>
              <a:t> </a:t>
            </a:r>
            <a:r>
              <a:rPr lang="en-GB" altLang="en-US" sz="2800" b="1" i="1" dirty="0" err="1">
                <a:solidFill>
                  <a:srgbClr val="FF0000"/>
                </a:solidFill>
              </a:rPr>
              <a:t>Basgil</a:t>
            </a:r>
            <a:r>
              <a:rPr lang="en-GB" altLang="en-US" sz="2800" b="1" i="1" dirty="0">
                <a:solidFill>
                  <a:srgbClr val="FF0000"/>
                </a:solidFill>
              </a:rPr>
              <a:t>, produced works advocating that it was consistent with Islamic law and thus deserved the support of Muslims … The work of ancient prophets and philosophers can be seen as achievements towards a universal concept of [the] human. </a:t>
            </a:r>
          </a:p>
        </p:txBody>
      </p:sp>
      <p:pic>
        <p:nvPicPr>
          <p:cNvPr id="5" name="Picture 2">
            <a:extLst>
              <a:ext uri="{FF2B5EF4-FFF2-40B4-BE49-F238E27FC236}">
                <a16:creationId xmlns:a16="http://schemas.microsoft.com/office/drawing/2014/main" id="{1BA7C205-55B2-494C-83B2-1660ED2102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4410" y="5166"/>
            <a:ext cx="1520340" cy="1011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555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descr="A picture containing graphical user interface&#10;&#10;Description automatically generated">
            <a:extLst>
              <a:ext uri="{FF2B5EF4-FFF2-40B4-BE49-F238E27FC236}">
                <a16:creationId xmlns:a16="http://schemas.microsoft.com/office/drawing/2014/main" id="{D81CA9E9-4CA5-4075-876B-E606F6591581}"/>
              </a:ext>
            </a:extLst>
          </p:cNvPr>
          <p:cNvPicPr>
            <a:picLocks noChangeAspect="1"/>
          </p:cNvPicPr>
          <p:nvPr/>
        </p:nvPicPr>
        <p:blipFill>
          <a:blip r:embed="rId2"/>
          <a:stretch>
            <a:fillRect/>
          </a:stretch>
        </p:blipFill>
        <p:spPr>
          <a:xfrm>
            <a:off x="2936558" y="68263"/>
            <a:ext cx="4032883" cy="6721475"/>
          </a:xfrm>
          <a:prstGeom prst="rect">
            <a:avLst/>
          </a:prstGeom>
          <a:noFill/>
        </p:spPr>
      </p:pic>
    </p:spTree>
    <p:extLst>
      <p:ext uri="{BB962C8B-B14F-4D97-AF65-F5344CB8AC3E}">
        <p14:creationId xmlns:p14="http://schemas.microsoft.com/office/powerpoint/2010/main" val="3553897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6" descr="Diagram&#10;&#10;Description automatically generated">
            <a:extLst>
              <a:ext uri="{FF2B5EF4-FFF2-40B4-BE49-F238E27FC236}">
                <a16:creationId xmlns:a16="http://schemas.microsoft.com/office/drawing/2014/main" id="{F4C66BB5-7740-43FF-B3DC-F90EE74F2213}"/>
              </a:ext>
            </a:extLst>
          </p:cNvPr>
          <p:cNvPicPr>
            <a:picLocks noChangeAspect="1"/>
          </p:cNvPicPr>
          <p:nvPr/>
        </p:nvPicPr>
        <p:blipFill>
          <a:blip r:embed="rId2"/>
          <a:stretch>
            <a:fillRect/>
          </a:stretch>
        </p:blipFill>
        <p:spPr>
          <a:xfrm>
            <a:off x="99953" y="68263"/>
            <a:ext cx="9706094" cy="6721475"/>
          </a:xfrm>
          <a:prstGeom prst="rect">
            <a:avLst/>
          </a:prstGeom>
          <a:noFill/>
        </p:spPr>
      </p:pic>
    </p:spTree>
    <p:extLst>
      <p:ext uri="{BB962C8B-B14F-4D97-AF65-F5344CB8AC3E}">
        <p14:creationId xmlns:p14="http://schemas.microsoft.com/office/powerpoint/2010/main" val="24595373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51A9-A017-4870-8B3D-268D9C942F14}"/>
              </a:ext>
            </a:extLst>
          </p:cNvPr>
          <p:cNvSpPr>
            <a:spLocks noGrp="1"/>
          </p:cNvSpPr>
          <p:nvPr>
            <p:ph type="ctrTitle"/>
          </p:nvPr>
        </p:nvSpPr>
        <p:spPr>
          <a:xfrm>
            <a:off x="325413" y="288000"/>
            <a:ext cx="8437905" cy="492443"/>
          </a:xfrm>
        </p:spPr>
        <p:txBody>
          <a:bodyPr/>
          <a:lstStyle/>
          <a:p>
            <a:r>
              <a:rPr lang="en-GB" sz="3200" b="1" dirty="0"/>
              <a:t>CASE STUDIES OF DERADICALISATION</a:t>
            </a:r>
          </a:p>
        </p:txBody>
      </p:sp>
      <p:sp>
        <p:nvSpPr>
          <p:cNvPr id="3" name="Slide Number Placeholder 2">
            <a:extLst>
              <a:ext uri="{FF2B5EF4-FFF2-40B4-BE49-F238E27FC236}">
                <a16:creationId xmlns:a16="http://schemas.microsoft.com/office/drawing/2014/main" id="{B488C4AE-2B80-4DE8-9E55-1DD85CD8F5AD}"/>
              </a:ext>
            </a:extLst>
          </p:cNvPr>
          <p:cNvSpPr>
            <a:spLocks noGrp="1"/>
          </p:cNvSpPr>
          <p:nvPr>
            <p:ph type="sldNum" sz="quarter" idx="4"/>
          </p:nvPr>
        </p:nvSpPr>
        <p:spPr/>
        <p:txBody>
          <a:bodyPr/>
          <a:lstStyle/>
          <a:p>
            <a:fld id="{79A90BDF-CA81-4EC9-9751-DFAEDE31597B}" type="slidenum">
              <a:rPr lang="en-GB" smtClean="0"/>
              <a:pPr/>
              <a:t>53</a:t>
            </a:fld>
            <a:endParaRPr lang="en-GB"/>
          </a:p>
        </p:txBody>
      </p:sp>
      <p:sp>
        <p:nvSpPr>
          <p:cNvPr id="4" name="Text Placeholder 3">
            <a:extLst>
              <a:ext uri="{FF2B5EF4-FFF2-40B4-BE49-F238E27FC236}">
                <a16:creationId xmlns:a16="http://schemas.microsoft.com/office/drawing/2014/main" id="{4AF465D4-FBD6-4C87-902B-65DB92A458AA}"/>
              </a:ext>
            </a:extLst>
          </p:cNvPr>
          <p:cNvSpPr>
            <a:spLocks noGrp="1"/>
          </p:cNvSpPr>
          <p:nvPr>
            <p:ph type="body" sz="quarter" idx="10"/>
          </p:nvPr>
        </p:nvSpPr>
        <p:spPr/>
        <p:txBody>
          <a:bodyPr/>
          <a:lstStyle/>
          <a:p>
            <a:endParaRPr lang="en-GB"/>
          </a:p>
        </p:txBody>
      </p:sp>
      <p:sp>
        <p:nvSpPr>
          <p:cNvPr id="5" name="TextBox 4">
            <a:extLst>
              <a:ext uri="{FF2B5EF4-FFF2-40B4-BE49-F238E27FC236}">
                <a16:creationId xmlns:a16="http://schemas.microsoft.com/office/drawing/2014/main" id="{4185FCBD-8F36-4D14-AD7D-8237B572811F}"/>
              </a:ext>
            </a:extLst>
          </p:cNvPr>
          <p:cNvSpPr txBox="1"/>
          <p:nvPr/>
        </p:nvSpPr>
        <p:spPr>
          <a:xfrm>
            <a:off x="325413" y="1467293"/>
            <a:ext cx="9286420" cy="4401205"/>
          </a:xfrm>
          <a:prstGeom prst="rect">
            <a:avLst/>
          </a:prstGeom>
          <a:noFill/>
        </p:spPr>
        <p:txBody>
          <a:bodyPr wrap="square" rtlCol="0" anchor="t">
            <a:spAutoFit/>
          </a:bodyPr>
          <a:lstStyle/>
          <a:p>
            <a:pPr marL="742950" indent="-742950" algn="l" defTabSz="742950" eaLnBrk="1" fontAlgn="auto" hangingPunct="1">
              <a:spcBef>
                <a:spcPts val="0"/>
              </a:spcBef>
              <a:spcAft>
                <a:spcPts val="0"/>
              </a:spcAft>
              <a:buFont typeface="+mj-lt"/>
              <a:buAutoNum type="arabicPeriod"/>
            </a:pPr>
            <a:r>
              <a:rPr lang="en-GB" sz="4000" b="1" dirty="0">
                <a:latin typeface="Arial"/>
                <a:ea typeface="+mn-ea"/>
                <a:cs typeface="Arial"/>
              </a:rPr>
              <a:t>Young Brit wants to bomb a bus</a:t>
            </a:r>
            <a:br>
              <a:rPr lang="en-GB" sz="4000" b="1" dirty="0">
                <a:latin typeface="Arial"/>
                <a:ea typeface="+mn-ea"/>
                <a:cs typeface="Arial"/>
              </a:rPr>
            </a:br>
            <a:endParaRPr lang="en-GB" sz="4000" b="1" dirty="0">
              <a:latin typeface="Arial"/>
              <a:ea typeface="+mn-ea"/>
              <a:cs typeface="Arial"/>
            </a:endParaRPr>
          </a:p>
          <a:p>
            <a:pPr marL="742950" indent="-742950" algn="l" defTabSz="742950" eaLnBrk="1" fontAlgn="auto" hangingPunct="1">
              <a:spcBef>
                <a:spcPts val="0"/>
              </a:spcBef>
              <a:spcAft>
                <a:spcPts val="0"/>
              </a:spcAft>
              <a:buFont typeface="+mj-lt"/>
              <a:buAutoNum type="arabicPeriod"/>
            </a:pPr>
            <a:r>
              <a:rPr lang="en-GB" sz="4000" b="1" dirty="0">
                <a:latin typeface="Arial"/>
                <a:ea typeface="+mn-ea"/>
                <a:cs typeface="Arial"/>
              </a:rPr>
              <a:t>Young Brit wants to poison London’s water supply</a:t>
            </a:r>
            <a:br>
              <a:rPr lang="en-GB" sz="4000" b="1" dirty="0">
                <a:latin typeface="Arial"/>
                <a:ea typeface="+mn-ea"/>
                <a:cs typeface="Arial"/>
              </a:rPr>
            </a:br>
            <a:endParaRPr lang="en-GB" sz="4000" b="1" dirty="0">
              <a:latin typeface="Arial"/>
              <a:ea typeface="+mn-ea"/>
              <a:cs typeface="Arial"/>
            </a:endParaRPr>
          </a:p>
          <a:p>
            <a:pPr marL="742950" indent="-742950" algn="l" defTabSz="742950" eaLnBrk="1" fontAlgn="auto" hangingPunct="1">
              <a:spcBef>
                <a:spcPts val="0"/>
              </a:spcBef>
              <a:spcAft>
                <a:spcPts val="0"/>
              </a:spcAft>
              <a:buFont typeface="+mj-lt"/>
              <a:buAutoNum type="arabicPeriod"/>
            </a:pPr>
            <a:r>
              <a:rPr lang="en-GB" sz="4000" b="1">
                <a:latin typeface="Arial"/>
                <a:ea typeface="+mn-ea"/>
                <a:cs typeface="Arial"/>
              </a:rPr>
              <a:t>UK teenager </a:t>
            </a:r>
            <a:r>
              <a:rPr lang="en-GB" sz="4000" b="1" dirty="0">
                <a:latin typeface="Arial"/>
                <a:ea typeface="+mn-ea"/>
                <a:cs typeface="Arial"/>
              </a:rPr>
              <a:t>joins ISIS networks online &amp; ends up in prison!</a:t>
            </a:r>
          </a:p>
        </p:txBody>
      </p:sp>
    </p:spTree>
    <p:extLst>
      <p:ext uri="{BB962C8B-B14F-4D97-AF65-F5344CB8AC3E}">
        <p14:creationId xmlns:p14="http://schemas.microsoft.com/office/powerpoint/2010/main" val="4156345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250&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lt;/m_strFormatTime&gt;&lt;m_yearfmt&gt;&lt;begin val=&quot;4&quot;/&gt;&lt;end val=&quot;4&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1&quot;/&gt;&lt;m_eweekdayFirstOfWeekend val=&quot;6&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nVlQU.vmROCSdzWfxfKW1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4u3HLQ_.Qmm7WbpNwwdS4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4u3HLQ_.Qmm7WbpNwwdS4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mXGcLGF0Q_mKjwU76X4BF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mXGcLGF0Q_mKjwU76X4BF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mXGcLGF0Q_mKjwU76X4BF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mXGcLGF0Q_mKjwU76X4BF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mXGcLGF0Q_mKjwU76X4BF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4u3HLQ_.Qmm7WbpNwwdS4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wlkiRslXS7yI4pNqkj.7x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exXsRJ6UTcea_wKFz9BEz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F3pOsOgqRlSMNd9YzZB2t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IGC_General PowerPoint template">
  <a:themeElements>
    <a:clrScheme name="TBI Government Advisory">
      <a:dk1>
        <a:srgbClr val="0C0C0C"/>
      </a:dk1>
      <a:lt1>
        <a:sysClr val="window" lastClr="FFFFFF"/>
      </a:lt1>
      <a:dk2>
        <a:srgbClr val="0C0C0C"/>
      </a:dk2>
      <a:lt2>
        <a:srgbClr val="808080"/>
      </a:lt2>
      <a:accent1>
        <a:srgbClr val="002060"/>
      </a:accent1>
      <a:accent2>
        <a:srgbClr val="BFBFBF"/>
      </a:accent2>
      <a:accent3>
        <a:srgbClr val="007680"/>
      </a:accent3>
      <a:accent4>
        <a:srgbClr val="FAC855"/>
      </a:accent4>
      <a:accent5>
        <a:srgbClr val="FF0000"/>
      </a:accent5>
      <a:accent6>
        <a:srgbClr val="00AF66"/>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ctr"/>
      <a:lstStyle>
        <a:defPPr algn="l">
          <a:defRPr sz="1200" dirty="0"/>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1">
          <a:schemeClr val="dk1"/>
        </a:lnRef>
        <a:fillRef idx="0">
          <a:schemeClr val="dk1"/>
        </a:fillRef>
        <a:effectRef idx="0">
          <a:schemeClr val="dk1"/>
        </a:effectRef>
        <a:fontRef idx="minor">
          <a:schemeClr val="tx1"/>
        </a:fontRef>
      </a:style>
    </a:lnDef>
    <a:txDef>
      <a:spPr>
        <a:noFill/>
      </a:spPr>
      <a:bodyPr wrap="square" rtlCol="0" anchor="t">
        <a:spAutoFit/>
      </a:bodyPr>
      <a:lstStyle>
        <a:defPPr algn="l" defTabSz="742950" eaLnBrk="1" fontAlgn="auto" hangingPunct="1">
          <a:spcBef>
            <a:spcPts val="0"/>
          </a:spcBef>
          <a:spcAft>
            <a:spcPts val="0"/>
          </a:spcAft>
          <a:defRPr sz="1200" b="1" dirty="0">
            <a:latin typeface="Arial"/>
            <a:ea typeface="+mn-ea"/>
            <a:cs typeface="Arial"/>
          </a:defRPr>
        </a:defPPr>
      </a:lstStyle>
    </a:txDef>
  </a:objectDefaults>
  <a:extraClrSchemeLst/>
  <a:extLst>
    <a:ext uri="{05A4C25C-085E-4340-85A3-A5531E510DB2}">
      <thm15:themeFamily xmlns:thm15="http://schemas.microsoft.com/office/thememl/2012/main" name="TBI Advisory - SAVE TO DESKTOP  -  Read-Only" id="{09706197-BE05-4797-B534-0FC0872C0772}" vid="{B5EE6C67-C08F-4ED0-B013-E8B6C785F2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285E2C93F0F2D4B81C2F4FB6BEA6B43" ma:contentTypeVersion="12" ma:contentTypeDescription="Create a new document." ma:contentTypeScope="" ma:versionID="08077a02f7d17b5d47914d2e030ed87a">
  <xsd:schema xmlns:xsd="http://www.w3.org/2001/XMLSchema" xmlns:xs="http://www.w3.org/2001/XMLSchema" xmlns:p="http://schemas.microsoft.com/office/2006/metadata/properties" xmlns:ns3="e7d5e884-8be5-4e0c-aac3-9abd30d9a381" xmlns:ns4="c9363cce-63ef-4612-b073-a71614c221a5" targetNamespace="http://schemas.microsoft.com/office/2006/metadata/properties" ma:root="true" ma:fieldsID="a032f2f40c4664f48c2ffa0238c2a072" ns3:_="" ns4:_="">
    <xsd:import namespace="e7d5e884-8be5-4e0c-aac3-9abd30d9a381"/>
    <xsd:import namespace="c9363cce-63ef-4612-b073-a71614c221a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OCR" minOccurs="0"/>
                <xsd:element ref="ns3:MediaServiceAutoKeyPoints" minOccurs="0"/>
                <xsd:element ref="ns3:MediaServiceKeyPoint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d5e884-8be5-4e0c-aac3-9abd30d9a3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363cce-63ef-4612-b073-a71614c221a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9363cce-63ef-4612-b073-a71614c221a5">
      <UserInfo>
        <DisplayName>Usama Hasan</DisplayName>
        <AccountId>24</AccountId>
        <AccountType/>
      </UserInfo>
      <UserInfo>
        <DisplayName>Christopher Rider</DisplayName>
        <AccountId>32</AccountId>
        <AccountType/>
      </UserInfo>
      <UserInfo>
        <DisplayName>Emman Elbadawy</DisplayName>
        <AccountId>12</AccountId>
        <AccountType/>
      </UserInfo>
    </SharedWithUsers>
  </documentManagement>
</p:properties>
</file>

<file path=customXml/itemProps1.xml><?xml version="1.0" encoding="utf-8"?>
<ds:datastoreItem xmlns:ds="http://schemas.openxmlformats.org/officeDocument/2006/customXml" ds:itemID="{ABF8004B-C4FD-4BAA-BD66-9DAD405182C4}">
  <ds:schemaRefs>
    <ds:schemaRef ds:uri="http://schemas.microsoft.com/sharepoint/v3/contenttype/forms"/>
  </ds:schemaRefs>
</ds:datastoreItem>
</file>

<file path=customXml/itemProps2.xml><?xml version="1.0" encoding="utf-8"?>
<ds:datastoreItem xmlns:ds="http://schemas.openxmlformats.org/officeDocument/2006/customXml" ds:itemID="{EB9A6AC5-DB97-49D8-A189-DB9CC8F2C5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d5e884-8be5-4e0c-aac3-9abd30d9a381"/>
    <ds:schemaRef ds:uri="c9363cce-63ef-4612-b073-a71614c22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21ECCC-A1BC-4534-9FB7-B2B55A7692A4}">
  <ds:schemaRefs>
    <ds:schemaRef ds:uri="http://schemas.microsoft.com/office/2006/metadata/properties"/>
    <ds:schemaRef ds:uri="e7d5e884-8be5-4e0c-aac3-9abd30d9a38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c9363cce-63ef-4612-b073-a71614c221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TBI Advisory - SAVE TO DESKTOP</Template>
  <TotalTime>0</TotalTime>
  <Words>3389</Words>
  <Application>Microsoft Office PowerPoint</Application>
  <PresentationFormat>A4 Paper (210x297 mm)</PresentationFormat>
  <Paragraphs>321</Paragraphs>
  <Slides>54</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3" baseType="lpstr">
      <vt:lpstr>Arial</vt:lpstr>
      <vt:lpstr>Calibri</vt:lpstr>
      <vt:lpstr>Courier New</vt:lpstr>
      <vt:lpstr>Garamond</vt:lpstr>
      <vt:lpstr>Georgia</vt:lpstr>
      <vt:lpstr>Times</vt:lpstr>
      <vt:lpstr>Times New Roman</vt:lpstr>
      <vt:lpstr>IGC_General PowerPoint template</vt:lpstr>
      <vt:lpstr>think-cell Slide</vt:lpstr>
      <vt:lpstr>Islamic Arguments Against  Militantant Jihadist Terrorism   (Imam Dr)  Usama Hasan   Senior Analyst Extremism Policy Unit  Presentation to ICSVE, 22 March 2022</vt:lpstr>
      <vt:lpstr>Sir Tony Blair, January 2019   (We must distinguish between Islam &amp; Islamism: they are not the same.) </vt:lpstr>
      <vt:lpstr>SYNOPSIS</vt:lpstr>
      <vt:lpstr>PowerPoint Presentation</vt:lpstr>
      <vt:lpstr>PowerPoint Presentation</vt:lpstr>
      <vt:lpstr>NAIROBI (KENYA), 1971-6</vt:lpstr>
      <vt:lpstr>Primary School, North London, UK (1976-83)</vt:lpstr>
      <vt:lpstr>Growing up with racism in the UK, 1970s-1990s</vt:lpstr>
      <vt:lpstr>IDENTIFICATION WITH MUSLIM WORLD POLITICS</vt:lpstr>
      <vt:lpstr>IDENTIFICATION WITH MUSLIM WORLD POLITICS</vt:lpstr>
      <vt:lpstr>PowerPoint Presentation</vt:lpstr>
      <vt:lpstr>Independent Secondary Schooling, London, 1983-9</vt:lpstr>
      <vt:lpstr>Imam at Al-Tawhid Salafi Mosque, London (1985-2011):  partnership with JIMAS, Western world’s largest Salafi group</vt:lpstr>
      <vt:lpstr>Cambridge University (1989-92):  M.A. (Hons.): Physics &amp; Theoretical Physics</vt:lpstr>
      <vt:lpstr>Universities of Cambridge &amp; London: 1989-97  1993: MSc in Artificial Intelligence, University of London  1998: PhD in Artificial Intelligence, University of London</vt:lpstr>
      <vt:lpstr>Jihad in Afghanistan (1990-1) with Sheikh Manwar Ali  UK jihadis also fought in: Bosnia, Kashmir, Chechnya, Burma</vt:lpstr>
      <vt:lpstr>SALAFI / DEOBANDI JIHADIS AT UK UNIVERSITIES</vt:lpstr>
      <vt:lpstr>9/11 – NYC, 2001</vt:lpstr>
      <vt:lpstr>PAKISTAN, 2002-3</vt:lpstr>
      <vt:lpstr>3/11 – Madrid, 2004</vt:lpstr>
      <vt:lpstr>7/7 – London, 2005</vt:lpstr>
      <vt:lpstr>PowerPoint Presentation</vt:lpstr>
      <vt:lpstr>What Do Extremist Islamists Believe?</vt:lpstr>
      <vt:lpstr>How the 4 assumptions of extremist ideology distort mainstream Islam</vt:lpstr>
      <vt:lpstr>“The Islamists want universal sharia law,  and other mumbo jumbo.”</vt:lpstr>
      <vt:lpstr>Example: terrorist video from January 2021</vt:lpstr>
      <vt:lpstr>“The Muslim World”</vt:lpstr>
      <vt:lpstr>Al-Qaeda &amp; Islamic State – Reviving a Medieval Caliphate</vt:lpstr>
      <vt:lpstr>Reclaiming Islam for Muslims: 1- Ummah</vt:lpstr>
      <vt:lpstr>PowerPoint Presentation</vt:lpstr>
      <vt:lpstr>Reclaiming Islam for Muslims: 1- Ummah</vt:lpstr>
      <vt:lpstr>Reclaiming Islam for Muslims: 2- Khilafah</vt:lpstr>
      <vt:lpstr>ISLAMISM’S VIEW OF THE WORLD</vt:lpstr>
      <vt:lpstr>Ibn Khaldun (d. 810 AH / 1408 CE) on  multiple caliphates or Islamic states  مقدمة ابن خلدون Can Muslims have more than one ruler (imam/caliph)?</vt:lpstr>
      <vt:lpstr>Reclaiming Islam for Muslims: 2- Khilafah</vt:lpstr>
      <vt:lpstr>IBN TAYMIYYAH’S VIEW OF THE WORLD (661-728 AH, 1263-1328 CE) فتوى ماردين لابن تيمية</vt:lpstr>
      <vt:lpstr>MAINSTREAM ISLAM’S VIEW OF THE WORLD</vt:lpstr>
      <vt:lpstr>Sheikh Abdullah bin Bayyah on modern nation-states, e.g. Nigeria</vt:lpstr>
      <vt:lpstr>Reclaiming Islam for Muslims: 3- Sharia</vt:lpstr>
      <vt:lpstr>Reclaiming Islam for Muslims: 3- Sharia</vt:lpstr>
      <vt:lpstr>Reclaiming Islam for Muslims: 4- Jihad</vt:lpstr>
      <vt:lpstr>Reclaiming Islam from Islamist extremism: An Exit Ramp</vt:lpstr>
      <vt:lpstr>ISLAM &amp; MODERN CITIZENSHIP</vt:lpstr>
      <vt:lpstr>ISLAM &amp; MODERN CITIZENSHIP</vt:lpstr>
      <vt:lpstr>الشيخ عبد الله بن بيّه Shaykh ‘Abdullah bin Bayyah: a leading Islamic theologian of our time</vt:lpstr>
      <vt:lpstr>Shaykh Abdullah bin Bayyah: Islam &amp; Modern Citizenship</vt:lpstr>
      <vt:lpstr>Bin Bayyah’s extraction of 11 principles from Medina Charter for Marrakesh Declaration 2016</vt:lpstr>
      <vt:lpstr>11 principles from Medina Charter for Marrakesh Declaration 2016 (cont’d)</vt:lpstr>
      <vt:lpstr>Ottoman Sultan Mehmet II, 1808-1839</vt:lpstr>
      <vt:lpstr>Muhammad Ali Jinnah Founding father of Pakistan, 1947</vt:lpstr>
      <vt:lpstr>Recep Senturk, Emory University (2002) </vt:lpstr>
      <vt:lpstr>PowerPoint Presentation</vt:lpstr>
      <vt:lpstr>PowerPoint Presentation</vt:lpstr>
      <vt:lpstr>CASE STUDIES OF DERADICALISATION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2020-04-20T14:14:50Z</dcterms:created>
  <dcterms:modified xsi:type="dcterms:W3CDTF">2022-03-22T15:08:43Z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0x0101009285E2C93F0F2D4B81C2F4FB6BEA6B43</vt:lpwstr>
  </property>
</Properties>
</file>